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300" r:id="rId5"/>
    <p:sldId id="261" r:id="rId6"/>
    <p:sldId id="262" r:id="rId7"/>
    <p:sldId id="263" r:id="rId8"/>
    <p:sldId id="259" r:id="rId9"/>
    <p:sldId id="260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6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9" r:id="rId26"/>
    <p:sldId id="278" r:id="rId27"/>
    <p:sldId id="279" r:id="rId28"/>
    <p:sldId id="280" r:id="rId29"/>
    <p:sldId id="281" r:id="rId30"/>
    <p:sldId id="297" r:id="rId31"/>
    <p:sldId id="298" r:id="rId32"/>
    <p:sldId id="301" r:id="rId33"/>
    <p:sldId id="282" r:id="rId34"/>
    <p:sldId id="283" r:id="rId35"/>
    <p:sldId id="284" r:id="rId36"/>
    <p:sldId id="285" r:id="rId37"/>
    <p:sldId id="286" r:id="rId38"/>
    <p:sldId id="287" r:id="rId39"/>
    <p:sldId id="290" r:id="rId40"/>
    <p:sldId id="288" r:id="rId41"/>
    <p:sldId id="295" r:id="rId42"/>
    <p:sldId id="291" r:id="rId43"/>
    <p:sldId id="292" r:id="rId44"/>
    <p:sldId id="293" r:id="rId45"/>
    <p:sldId id="294" r:id="rId46"/>
    <p:sldId id="302" r:id="rId47"/>
  </p:sldIdLst>
  <p:sldSz cx="9144000" cy="6858000" type="screen4x3"/>
  <p:notesSz cx="6858000" cy="9144000"/>
  <p:embeddedFontLst>
    <p:embeddedFont>
      <p:font typeface="Fira Code" panose="020B0809050000020004" pitchFamily="49" charset="0"/>
      <p:regular r:id="rId48"/>
      <p:bold r:id="rId49"/>
    </p:embeddedFont>
    <p:embeddedFont>
      <p:font typeface="나눔스퀘어_ac 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55"/>
    <a:srgbClr val="FF79C6"/>
    <a:srgbClr val="FFB86C"/>
    <a:srgbClr val="F1FA8C"/>
    <a:srgbClr val="50FA7B"/>
    <a:srgbClr val="8BDFFD"/>
    <a:srgbClr val="6272A4"/>
    <a:srgbClr val="F8F8F2"/>
    <a:srgbClr val="44475A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1" d="100"/>
          <a:sy n="111" d="100"/>
        </p:scale>
        <p:origin x="1650" y="114"/>
      </p:cViewPr>
      <p:guideLst>
        <p:guide orient="horz" pos="3974"/>
        <p:guide pos="431"/>
        <p:guide orient="horz" pos="6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3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3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0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54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5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1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39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4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869C-4E38-404B-A785-AA73BECED71F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58866-CA21-4675-892F-147F15AEF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2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나만의 공방을 만들자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014E086E-F71A-4ABE-8796-2374DB784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3086100" cy="232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D725E-61EF-404F-A990-6B8BF3C7E68C}"/>
              </a:ext>
            </a:extLst>
          </p:cNvPr>
          <p:cNvSpPr txBox="1"/>
          <p:nvPr/>
        </p:nvSpPr>
        <p:spPr>
          <a:xfrm>
            <a:off x="3923928" y="2204864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나만의 공방 개설하기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93FA9-6362-49D2-8FD2-166BEE7148FD}"/>
              </a:ext>
            </a:extLst>
          </p:cNvPr>
          <p:cNvSpPr txBox="1"/>
          <p:nvPr/>
        </p:nvSpPr>
        <p:spPr>
          <a:xfrm>
            <a:off x="3923928" y="271993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기간 </a:t>
            </a:r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2022-01-18 ~ 2022-02-22</a:t>
            </a:r>
            <a:endParaRPr lang="ko-KR" altLang="en-US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AD271-A016-4574-9F15-AC86C9BD53E8}"/>
              </a:ext>
            </a:extLst>
          </p:cNvPr>
          <p:cNvSpPr txBox="1"/>
          <p:nvPr/>
        </p:nvSpPr>
        <p:spPr>
          <a:xfrm>
            <a:off x="3932191" y="3316259"/>
            <a:ext cx="15888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</a:t>
            </a:r>
            <a:endParaRPr lang="en-US" altLang="ko-KR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endParaRPr lang="en-US" altLang="ko-KR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김태호</a:t>
            </a:r>
            <a:endParaRPr lang="en-US" altLang="ko-KR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신우현</a:t>
            </a:r>
            <a:endParaRPr lang="en-US" altLang="ko-KR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조지훈</a:t>
            </a:r>
            <a:endParaRPr lang="en-US" altLang="ko-KR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김정진</a:t>
            </a:r>
          </a:p>
        </p:txBody>
      </p:sp>
    </p:spTree>
    <p:extLst>
      <p:ext uri="{BB962C8B-B14F-4D97-AF65-F5344CB8AC3E}">
        <p14:creationId xmlns:p14="http://schemas.microsoft.com/office/powerpoint/2010/main" val="295893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3F9846-882B-43FA-9598-96B9AF4676B1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5176-DB1E-445F-AF4E-A02D84923A58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56F26-F782-4B77-8FDA-26A730E4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84" y="1150614"/>
            <a:ext cx="4364232" cy="45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7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263E34-75AE-43AD-AE81-7622EAF30CFE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D5411-7DB1-49F4-B91B-9844791FF07E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상세 페이지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BB531F-C8C4-4CD5-9A10-6B28F8754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0" t="6927" r="26875"/>
          <a:stretch/>
        </p:blipFill>
        <p:spPr>
          <a:xfrm>
            <a:off x="2624194" y="908720"/>
            <a:ext cx="3895611" cy="56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54AF3E-F8DB-4444-8DF9-1320AD6AC163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E1EB8-183D-4FA1-8DFC-6EA77FCF1B29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예약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48AE6-1C00-4753-85E1-BC50FE3A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34" y="821920"/>
            <a:ext cx="3240000" cy="1704156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AB709C-F7CB-4B43-8B30-AA5F2E8E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821920"/>
            <a:ext cx="3240000" cy="1662078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2C40B-480C-48A3-883F-A11BD0F4879B}"/>
              </a:ext>
            </a:extLst>
          </p:cNvPr>
          <p:cNvSpPr txBox="1"/>
          <p:nvPr/>
        </p:nvSpPr>
        <p:spPr>
          <a:xfrm>
            <a:off x="565299" y="2924956"/>
            <a:ext cx="32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자신이 개설한 강의는 신청 불가능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51D2C1-EDF0-414E-A5EF-E93119D04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590" y="3429000"/>
            <a:ext cx="3096344" cy="2774646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6E2FD-9A27-448D-9E49-D5D95B8E1010}"/>
              </a:ext>
            </a:extLst>
          </p:cNvPr>
          <p:cNvSpPr txBox="1"/>
          <p:nvPr/>
        </p:nvSpPr>
        <p:spPr>
          <a:xfrm>
            <a:off x="4420772" y="2924956"/>
            <a:ext cx="32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타인이 개설한 강의만 신청 가능</a:t>
            </a:r>
          </a:p>
        </p:txBody>
      </p:sp>
    </p:spTree>
    <p:extLst>
      <p:ext uri="{BB962C8B-B14F-4D97-AF65-F5344CB8AC3E}">
        <p14:creationId xmlns:p14="http://schemas.microsoft.com/office/powerpoint/2010/main" val="10763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97A587-B202-49AA-84D4-9AE26511716B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A6E-50CD-4197-BA3F-B26DE8B27BBA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결제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A5F8A2-ECC3-4A16-828F-6FD66FB1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764704"/>
            <a:ext cx="4392488" cy="2892105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468F0-3BFE-499C-B9B9-54D41FD678F2}"/>
              </a:ext>
            </a:extLst>
          </p:cNvPr>
          <p:cNvSpPr txBox="1"/>
          <p:nvPr/>
        </p:nvSpPr>
        <p:spPr>
          <a:xfrm>
            <a:off x="467544" y="407707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회원은 핸드폰 정보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클래스 결제 화면에서 연락처 입력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A1179-69DC-4F78-B313-A24C5687A3A7}"/>
              </a:ext>
            </a:extLst>
          </p:cNvPr>
          <p:cNvSpPr txBox="1"/>
          <p:nvPr/>
        </p:nvSpPr>
        <p:spPr>
          <a:xfrm>
            <a:off x="1115616" y="4653136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완료 시 등록된 번호로 카톡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 알림 구현 예정</a:t>
            </a:r>
          </a:p>
        </p:txBody>
      </p:sp>
    </p:spTree>
    <p:extLst>
      <p:ext uri="{BB962C8B-B14F-4D97-AF65-F5344CB8AC3E}">
        <p14:creationId xmlns:p14="http://schemas.microsoft.com/office/powerpoint/2010/main" val="228501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9BCC1B-7303-48D9-B4F1-85F44AC81F92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B0373-18E7-4A13-ABDE-A05F55CF62A9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등록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1682E-D7A5-4F8E-A234-C0F81135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836712"/>
            <a:ext cx="3697058" cy="1922470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81F5F-C16A-4388-8976-881460FD6FF2}"/>
              </a:ext>
            </a:extLst>
          </p:cNvPr>
          <p:cNvSpPr txBox="1"/>
          <p:nvPr/>
        </p:nvSpPr>
        <p:spPr>
          <a:xfrm>
            <a:off x="539552" y="3150014"/>
            <a:ext cx="659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결제 완료한 강의에만 별점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첨부 해서 후기 남길 수 있다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F4213-C96E-4DDA-825B-FDA50FB91133}"/>
              </a:ext>
            </a:extLst>
          </p:cNvPr>
          <p:cNvSpPr txBox="1"/>
          <p:nvPr/>
        </p:nvSpPr>
        <p:spPr>
          <a:xfrm>
            <a:off x="1331640" y="3613666"/>
            <a:ext cx="5256584" cy="136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강의 종료 이후에 작성 가능한 로직은 추가 예정</a:t>
            </a:r>
            <a:endParaRPr lang="en-US" altLang="ko-KR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현재는 바로 남길 수 있음</a:t>
            </a:r>
            <a:endParaRPr lang="ko-KR" altLang="en-US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03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EDF0E3-3AD0-45CB-83CF-1DD0FCB3C8B1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A8D82-D6E5-4F28-8554-6ADC063FB0B2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정보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2B3158-D416-49B0-BAE0-167C34C6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877312"/>
            <a:ext cx="4095637" cy="3096443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70181-0D3D-4557-A95E-81F49C882EBD}"/>
              </a:ext>
            </a:extLst>
          </p:cNvPr>
          <p:cNvSpPr txBox="1"/>
          <p:nvPr/>
        </p:nvSpPr>
        <p:spPr>
          <a:xfrm>
            <a:off x="611560" y="429309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OAuth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후 비밀번호 관련한 로직은 추가되지 않아서 비밀번호 찾기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구현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endParaRPr lang="ko-KR" altLang="en-US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34332-0E31-4DEB-BAA4-B08E57C40263}"/>
              </a:ext>
            </a:extLst>
          </p:cNvPr>
          <p:cNvSpPr txBox="1"/>
          <p:nvPr/>
        </p:nvSpPr>
        <p:spPr>
          <a:xfrm>
            <a:off x="611560" y="483780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customFailureHandler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후 로그인 에러 메시지 띄우는 것 추후 구현 예정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846D-DF5B-401B-A84F-F50E7B550565}"/>
              </a:ext>
            </a:extLst>
          </p:cNvPr>
          <p:cNvSpPr txBox="1"/>
          <p:nvPr/>
        </p:nvSpPr>
        <p:spPr>
          <a:xfrm>
            <a:off x="611560" y="5370661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비밀번호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수정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찾기 구현 예정</a:t>
            </a:r>
            <a:endParaRPr lang="ko-KR" altLang="en-US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37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FA23E4B-A80B-4D61-90B3-44659FCF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4581212"/>
            <a:ext cx="2517500" cy="1440000"/>
          </a:xfrm>
          <a:prstGeom prst="rect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DD9D682-2F47-47ED-85C1-2C07F9C1D7DB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29572-0A88-496A-B9E1-12D353CE4AA0}"/>
              </a:ext>
            </a:extLst>
          </p:cNvPr>
          <p:cNvSpPr txBox="1"/>
          <p:nvPr/>
        </p:nvSpPr>
        <p:spPr>
          <a:xfrm>
            <a:off x="159350" y="94320"/>
            <a:ext cx="32605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내역</a:t>
            </a:r>
            <a:endParaRPr lang="ko-KR" altLang="en-US" sz="1500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0CAC8F-8F65-49CC-BB65-9F7BFDE2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3" y="815042"/>
            <a:ext cx="3292293" cy="2708229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11A689-E1DB-45EF-8F33-0CB7052A6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581212"/>
            <a:ext cx="2647569" cy="1440000"/>
          </a:xfrm>
          <a:prstGeom prst="rect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256646-DA27-4ECF-9972-FA640B5F4ED2}"/>
              </a:ext>
            </a:extLst>
          </p:cNvPr>
          <p:cNvSpPr txBox="1"/>
          <p:nvPr/>
        </p:nvSpPr>
        <p:spPr>
          <a:xfrm>
            <a:off x="4781988" y="1340768"/>
            <a:ext cx="3709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진입 </a:t>
            </a:r>
            <a:r>
              <a:rPr lang="en-US" altLang="ko-KR" sz="15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내역 출력</a:t>
            </a:r>
            <a:endParaRPr lang="en-US" altLang="ko-KR" sz="150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50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50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 클릭 </a:t>
            </a:r>
            <a:r>
              <a:rPr lang="en-US" altLang="ko-KR" sz="15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5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날짜 예약 내역만 출력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13B01E-AE9C-42F9-B5DC-7B5E3B1B5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31" y="4581212"/>
            <a:ext cx="2249038" cy="1440000"/>
          </a:xfrm>
          <a:prstGeom prst="rect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64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F3A09-643D-4F7F-8BD2-DA41A26298C6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7482B-D5F8-4F2F-9F01-5E26C7ED7B68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 등록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C60284-8283-42FB-9315-6B00362D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30424"/>
            <a:ext cx="2918635" cy="4797152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2A5FB2-B42E-48CA-B421-D711CAAD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30424"/>
            <a:ext cx="2880000" cy="1983863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86DA78-5935-424B-A2AE-A09C2C80D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072422"/>
            <a:ext cx="2880000" cy="2772632"/>
          </a:xfrm>
          <a:prstGeom prst="rect">
            <a:avLst/>
          </a:prstGeom>
          <a:ln>
            <a:solidFill>
              <a:srgbClr val="FF5555"/>
            </a:solidFill>
          </a:ln>
        </p:spPr>
      </p:pic>
    </p:spTree>
    <p:extLst>
      <p:ext uri="{BB962C8B-B14F-4D97-AF65-F5344CB8AC3E}">
        <p14:creationId xmlns:p14="http://schemas.microsoft.com/office/powerpoint/2010/main" val="426468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986913-19D1-400B-98D1-09830194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53923" cy="2645953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D5DDAB-076F-4B68-B6A5-59CB0CACA65B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86F54-151A-4CE3-95C8-3A5DF5A0D638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포인트 충전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33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55534-AC5F-43A7-BB68-21F5A4CE6CAA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024AC-9D39-493B-9A18-DF847167ED1B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내가 등록한 클래스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53964-95C9-4018-9FB3-1BCAE9DA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1075"/>
            <a:ext cx="7489477" cy="2539748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940CE-6CFC-4142-927C-583D3961E033}"/>
              </a:ext>
            </a:extLst>
          </p:cNvPr>
          <p:cNvSpPr txBox="1"/>
          <p:nvPr/>
        </p:nvSpPr>
        <p:spPr>
          <a:xfrm>
            <a:off x="1403648" y="4016269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관리자에게 승인을 받은 클래스만 등록할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33190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5E07FF-822E-43D8-9C4A-5A17CB7EF419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A16AC-AB89-48E8-B317-2ACFAA3972BB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  <a:endParaRPr lang="ko-KR" altLang="en-US" dirty="0">
              <a:solidFill>
                <a:srgbClr val="8BDFFD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1026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3A9FF215-E458-4305-986A-F847F91CF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4744"/>
            <a:ext cx="1008112" cy="1008112"/>
          </a:xfrm>
          <a:prstGeom prst="rect">
            <a:avLst/>
          </a:prstGeom>
          <a:noFill/>
          <a:ln>
            <a:solidFill>
              <a:srgbClr val="FFB86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5AB36-D233-47D0-9F29-9B9584B8AD07}"/>
              </a:ext>
            </a:extLst>
          </p:cNvPr>
          <p:cNvSpPr txBox="1"/>
          <p:nvPr/>
        </p:nvSpPr>
        <p:spPr>
          <a:xfrm>
            <a:off x="611560" y="1196752"/>
            <a:ext cx="335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IntelliJ</a:t>
            </a: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Community</a:t>
            </a: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11.0</a:t>
            </a:r>
          </a:p>
        </p:txBody>
      </p:sp>
      <p:pic>
        <p:nvPicPr>
          <p:cNvPr id="1028" name="Picture 4" descr="MySQL - 나무위키">
            <a:extLst>
              <a:ext uri="{FF2B5EF4-FFF2-40B4-BE49-F238E27FC236}">
                <a16:creationId xmlns:a16="http://schemas.microsoft.com/office/drawing/2014/main" id="{8AFF88D0-D252-408B-9372-2C5795ED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20888"/>
            <a:ext cx="1429264" cy="1008112"/>
          </a:xfrm>
          <a:prstGeom prst="rect">
            <a:avLst/>
          </a:prstGeom>
          <a:noFill/>
          <a:ln>
            <a:solidFill>
              <a:srgbClr val="FFB86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C5761-6E11-41C1-91A9-465C838C1F74}"/>
              </a:ext>
            </a:extLst>
          </p:cNvPr>
          <p:cNvSpPr txBox="1"/>
          <p:nvPr/>
        </p:nvSpPr>
        <p:spPr>
          <a:xfrm>
            <a:off x="611560" y="239042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B095-D1F9-4A8A-A9C4-193EC8FF3419}"/>
              </a:ext>
            </a:extLst>
          </p:cNvPr>
          <p:cNvSpPr txBox="1"/>
          <p:nvPr/>
        </p:nvSpPr>
        <p:spPr>
          <a:xfrm>
            <a:off x="611560" y="412735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local, github</a:t>
            </a:r>
          </a:p>
        </p:txBody>
      </p:sp>
      <p:pic>
        <p:nvPicPr>
          <p:cNvPr id="1030" name="Picture 6" descr="Az Module Scripts in GitHub Actions | Aidan Finn, IT Pro">
            <a:extLst>
              <a:ext uri="{FF2B5EF4-FFF2-40B4-BE49-F238E27FC236}">
                <a16:creationId xmlns:a16="http://schemas.microsoft.com/office/drawing/2014/main" id="{1713E84A-0694-4365-A12A-805A060D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945754"/>
            <a:ext cx="1648937" cy="923405"/>
          </a:xfrm>
          <a:prstGeom prst="rect">
            <a:avLst/>
          </a:prstGeom>
          <a:noFill/>
          <a:ln>
            <a:solidFill>
              <a:srgbClr val="FFB86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9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ECD997-C1A6-44B1-BEA2-4BBFD87BBB00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7DEDA-F27D-440E-AEDC-776CA3B5ABB8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등록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9B3BF-DD00-4B31-8240-B4565336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2" y="1018448"/>
            <a:ext cx="4743653" cy="3650666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60C57C-B65D-4921-A0AD-9247ECDFE882}"/>
              </a:ext>
            </a:extLst>
          </p:cNvPr>
          <p:cNvSpPr txBox="1"/>
          <p:nvPr/>
        </p:nvSpPr>
        <p:spPr>
          <a:xfrm>
            <a:off x="1475656" y="494492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시간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 시간 선택 후 등록</a:t>
            </a:r>
          </a:p>
        </p:txBody>
      </p:sp>
    </p:spTree>
    <p:extLst>
      <p:ext uri="{BB962C8B-B14F-4D97-AF65-F5344CB8AC3E}">
        <p14:creationId xmlns:p14="http://schemas.microsoft.com/office/powerpoint/2010/main" val="2512685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88D926-48D2-4C35-9081-4FCBF0535782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B9F05-68AE-4465-A363-F376A085E57E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내역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8E1723-2ED9-427B-9CF7-23093E03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97510"/>
            <a:ext cx="6768107" cy="2388744"/>
          </a:xfrm>
          <a:prstGeom prst="rect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C636F-1783-4F58-883A-D7D1BB8E06A0}"/>
              </a:ext>
            </a:extLst>
          </p:cNvPr>
          <p:cNvSpPr txBox="1"/>
          <p:nvPr/>
        </p:nvSpPr>
        <p:spPr>
          <a:xfrm>
            <a:off x="971600" y="3687222"/>
            <a:ext cx="76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클래스마다 보낸 쪽지 내용 출력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본인한테 온 쪽지면 답변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A9854-7040-45FD-BBA0-674DC3AD652F}"/>
              </a:ext>
            </a:extLst>
          </p:cNvPr>
          <p:cNvSpPr txBox="1"/>
          <p:nvPr/>
        </p:nvSpPr>
        <p:spPr>
          <a:xfrm>
            <a:off x="1402880" y="418934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프론트 완성 예정 </a:t>
            </a:r>
            <a:endParaRPr lang="ko-KR" altLang="en-US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6D1405-E999-44B1-9791-BD21A1DA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509120"/>
            <a:ext cx="2832757" cy="1407846"/>
          </a:xfrm>
          <a:prstGeom prst="rect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51E8356-16A3-4796-B3B2-34BAA13F9AF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4277469" y="3177051"/>
            <a:ext cx="300968" cy="719373"/>
          </a:xfrm>
          <a:prstGeom prst="bentConnector3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18E7EF5-A7C0-4503-BDAC-7E4856E6984E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5665782" y="3178411"/>
            <a:ext cx="452566" cy="2208851"/>
          </a:xfrm>
          <a:prstGeom prst="bentConnector3">
            <a:avLst/>
          </a:prstGeom>
          <a:ln>
            <a:solidFill>
              <a:srgbClr val="FF5555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960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14BAC2-297B-4528-AF04-3F2D540D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1075"/>
            <a:ext cx="6238084" cy="1599357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38BB7C-EC35-4CEA-9C9A-2E70EE80127A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D9426-2E19-42DC-A315-1367A606CB8D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헤더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552BE-B46F-4BC1-8CB9-5BF5F4E27F97}"/>
              </a:ext>
            </a:extLst>
          </p:cNvPr>
          <p:cNvSpPr txBox="1"/>
          <p:nvPr/>
        </p:nvSpPr>
        <p:spPr>
          <a:xfrm>
            <a:off x="1336585" y="3062122"/>
            <a:ext cx="48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검색어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통한 검색 후 리스트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69FC8-62BD-4A38-A0C4-E44EBCE54099}"/>
              </a:ext>
            </a:extLst>
          </p:cNvPr>
          <p:cNvSpPr txBox="1"/>
          <p:nvPr/>
        </p:nvSpPr>
        <p:spPr>
          <a:xfrm>
            <a:off x="2051720" y="364502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아무 입력 값 없는 경우 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출력</a:t>
            </a:r>
          </a:p>
        </p:txBody>
      </p:sp>
    </p:spTree>
    <p:extLst>
      <p:ext uri="{BB962C8B-B14F-4D97-AF65-F5344CB8AC3E}">
        <p14:creationId xmlns:p14="http://schemas.microsoft.com/office/powerpoint/2010/main" val="183576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2D0516-373C-49AB-A86F-FB2B4829E73A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379C0-A07B-43A5-A4BA-247F7B36B4D5}"/>
              </a:ext>
            </a:extLst>
          </p:cNvPr>
          <p:cNvSpPr txBox="1"/>
          <p:nvPr/>
        </p:nvSpPr>
        <p:spPr>
          <a:xfrm>
            <a:off x="159350" y="94320"/>
            <a:ext cx="441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강좌 리스트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값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X]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C1C8BE-69F4-44F5-9F7C-A3DB0F4D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1075"/>
            <a:ext cx="6052088" cy="3600000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65747-02E0-4FDB-8B30-C4E222E2AEFE}"/>
              </a:ext>
            </a:extLst>
          </p:cNvPr>
          <p:cNvSpPr txBox="1"/>
          <p:nvPr/>
        </p:nvSpPr>
        <p:spPr>
          <a:xfrm>
            <a:off x="4211961" y="48195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지도에 전체 데이터를 출력</a:t>
            </a:r>
          </a:p>
        </p:txBody>
      </p:sp>
    </p:spTree>
    <p:extLst>
      <p:ext uri="{BB962C8B-B14F-4D97-AF65-F5344CB8AC3E}">
        <p14:creationId xmlns:p14="http://schemas.microsoft.com/office/powerpoint/2010/main" val="4293225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2D0516-373C-49AB-A86F-FB2B4829E73A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379C0-A07B-43A5-A4BA-247F7B36B4D5}"/>
              </a:ext>
            </a:extLst>
          </p:cNvPr>
          <p:cNvSpPr txBox="1"/>
          <p:nvPr/>
        </p:nvSpPr>
        <p:spPr>
          <a:xfrm>
            <a:off x="159350" y="94320"/>
            <a:ext cx="441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강좌 리스트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값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O]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65747-02E0-4FDB-8B30-C4E222E2AEFE}"/>
              </a:ext>
            </a:extLst>
          </p:cNvPr>
          <p:cNvSpPr txBox="1"/>
          <p:nvPr/>
        </p:nvSpPr>
        <p:spPr>
          <a:xfrm>
            <a:off x="2699792" y="4707493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보고 있는 페이지에 해당하는 데이터만 지도에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AF33F-EA63-4A69-8750-A45B57D8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92588"/>
            <a:ext cx="6024489" cy="3600000"/>
          </a:xfrm>
          <a:prstGeom prst="rect">
            <a:avLst/>
          </a:prstGeom>
          <a:ln>
            <a:solidFill>
              <a:srgbClr val="FF5555"/>
            </a:solidFill>
          </a:ln>
        </p:spPr>
      </p:pic>
    </p:spTree>
    <p:extLst>
      <p:ext uri="{BB962C8B-B14F-4D97-AF65-F5344CB8AC3E}">
        <p14:creationId xmlns:p14="http://schemas.microsoft.com/office/powerpoint/2010/main" val="192283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D23C9D-0639-485E-82A0-F09AEF7D9590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0EEDE-BE8A-4DCE-8CAD-EB8DF32158BE}"/>
              </a:ext>
            </a:extLst>
          </p:cNvPr>
          <p:cNvSpPr txBox="1"/>
          <p:nvPr/>
        </p:nvSpPr>
        <p:spPr>
          <a:xfrm>
            <a:off x="159350" y="94320"/>
            <a:ext cx="441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지도에서 마커 클릭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BE0F0-C3F2-43E1-9BCF-C5477C72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0" y="981075"/>
            <a:ext cx="3862600" cy="5040433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F5E6D-7B1A-42BC-BE95-84F457F66E9D}"/>
              </a:ext>
            </a:extLst>
          </p:cNvPr>
          <p:cNvSpPr txBox="1"/>
          <p:nvPr/>
        </p:nvSpPr>
        <p:spPr>
          <a:xfrm>
            <a:off x="4891453" y="26369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마커 클릭 시 정보 출력</a:t>
            </a:r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6EC37-6842-490D-B198-E8982EA64A2B}"/>
              </a:ext>
            </a:extLst>
          </p:cNvPr>
          <p:cNvSpPr txBox="1"/>
          <p:nvPr/>
        </p:nvSpPr>
        <p:spPr>
          <a:xfrm>
            <a:off x="4891453" y="4149080"/>
            <a:ext cx="388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닫기 버튼 안먹힘 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--&gt;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추후 수정</a:t>
            </a:r>
            <a:endParaRPr lang="en-US" altLang="ko-KR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38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162E9E-B055-40A3-8BF4-ED2770C1012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0C7BB-20ED-4517-BC6D-E93629F93C06}"/>
              </a:ext>
            </a:extLst>
          </p:cNvPr>
          <p:cNvSpPr txBox="1"/>
          <p:nvPr/>
        </p:nvSpPr>
        <p:spPr>
          <a:xfrm>
            <a:off x="159350" y="94320"/>
            <a:ext cx="441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최단 경로 찾기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tmap api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B8749-CFBA-4F81-9BAD-1D11CA10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7009"/>
            <a:ext cx="4318232" cy="4769615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D1BA5-D348-4AA1-B090-50FA839AA5E6}"/>
              </a:ext>
            </a:extLst>
          </p:cNvPr>
          <p:cNvSpPr txBox="1"/>
          <p:nvPr/>
        </p:nvSpPr>
        <p:spPr>
          <a:xfrm>
            <a:off x="1187624" y="58709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사이즈 변경이 있어야 지도가 출력되는 사소한 오류 존재</a:t>
            </a:r>
          </a:p>
        </p:txBody>
      </p:sp>
    </p:spTree>
    <p:extLst>
      <p:ext uri="{BB962C8B-B14F-4D97-AF65-F5344CB8AC3E}">
        <p14:creationId xmlns:p14="http://schemas.microsoft.com/office/powerpoint/2010/main" val="12882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20D590-73C7-4FC2-8A32-B28E79BE7B09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01C95-F100-4A5A-A605-96954AF98A9D}"/>
              </a:ext>
            </a:extLst>
          </p:cNvPr>
          <p:cNvSpPr txBox="1"/>
          <p:nvPr/>
        </p:nvSpPr>
        <p:spPr>
          <a:xfrm>
            <a:off x="159350" y="94320"/>
            <a:ext cx="441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강좌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1CC432-3AE5-4F5D-808B-2CDEF18A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95832"/>
            <a:ext cx="6984131" cy="3013791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06DA0-7EF5-4DE6-81C6-5A7D501A4872}"/>
              </a:ext>
            </a:extLst>
          </p:cNvPr>
          <p:cNvSpPr txBox="1"/>
          <p:nvPr/>
        </p:nvSpPr>
        <p:spPr>
          <a:xfrm>
            <a:off x="1187624" y="4447483"/>
            <a:ext cx="50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검색어로 검색 가능 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상태 변경 가능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7CADCC-8E92-4DFE-9710-869A7297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5157192"/>
            <a:ext cx="5406056" cy="1214844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33B647-236C-49E7-8654-7A93100C0B94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3713071" y="3984275"/>
            <a:ext cx="437860" cy="488556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448D9E5-239C-4A0E-B724-CD479DA9B4C2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4467706" y="4006053"/>
            <a:ext cx="371155" cy="1931121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40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13A190-38D7-4A9B-AD73-DD5B34050B9C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5216E-9A39-44D3-A85D-5E257F5EED4B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– amchart api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7166B-C59F-46B3-86B8-05DAF7A3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1075"/>
            <a:ext cx="4576489" cy="3881982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187AC-02D8-4012-9A33-140E5C58F0C4}"/>
              </a:ext>
            </a:extLst>
          </p:cNvPr>
          <p:cNvSpPr txBox="1"/>
          <p:nvPr/>
        </p:nvSpPr>
        <p:spPr>
          <a:xfrm>
            <a:off x="5651475" y="2276872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</a:t>
            </a:r>
            <a:r>
              <a:rPr lang="en-US" altLang="ko-KR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</a:t>
            </a:r>
            <a:r>
              <a:rPr lang="en-US" altLang="ko-KR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</a:t>
            </a:r>
            <a:r>
              <a:rPr lang="en-US" altLang="ko-KR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</a:t>
            </a:r>
            <a:endParaRPr lang="en-US" altLang="ko-KR" sz="140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5C9D9-1004-48C1-B517-BABB0F84955A}"/>
              </a:ext>
            </a:extLst>
          </p:cNvPr>
          <p:cNvSpPr txBox="1"/>
          <p:nvPr/>
        </p:nvSpPr>
        <p:spPr>
          <a:xfrm>
            <a:off x="2113647" y="510149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차트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473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EC60C2-6D3B-4C84-9249-42543F15052E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A17E0-CBAA-455D-AA69-D07EEFC60D1E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– amchart api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E3866-F6A7-40EC-AC43-074E564FD991}"/>
              </a:ext>
            </a:extLst>
          </p:cNvPr>
          <p:cNvSpPr txBox="1"/>
          <p:nvPr/>
        </p:nvSpPr>
        <p:spPr>
          <a:xfrm>
            <a:off x="1403648" y="522920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해당하면 카테고리 별 신청 인원 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068221-7B59-4960-ACA2-E4169FFF5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8"/>
          <a:stretch/>
        </p:blipFill>
        <p:spPr>
          <a:xfrm>
            <a:off x="684214" y="992405"/>
            <a:ext cx="5746934" cy="3876755"/>
          </a:xfrm>
          <a:prstGeom prst="rect">
            <a:avLst/>
          </a:prstGeom>
          <a:ln>
            <a:solidFill>
              <a:srgbClr val="FF5555"/>
            </a:solidFill>
          </a:ln>
        </p:spPr>
      </p:pic>
    </p:spTree>
    <p:extLst>
      <p:ext uri="{BB962C8B-B14F-4D97-AF65-F5344CB8AC3E}">
        <p14:creationId xmlns:p14="http://schemas.microsoft.com/office/powerpoint/2010/main" val="392756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33805D-1539-4D37-AF92-3BF0D2FA8AAB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71C16-3C10-4EC8-93DB-B29597ACD304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주요기능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391FB-4E13-4520-B947-A6AEA5EEBA1E}"/>
              </a:ext>
            </a:extLst>
          </p:cNvPr>
          <p:cNvSpPr txBox="1"/>
          <p:nvPr/>
        </p:nvSpPr>
        <p:spPr>
          <a:xfrm>
            <a:off x="3059832" y="1052736"/>
            <a:ext cx="3408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등록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CRUD</a:t>
            </a:r>
            <a:endParaRPr lang="ko-KR" altLang="en-US" sz="160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5A828-C0A5-4A88-8C4B-5EB066976FB5}"/>
              </a:ext>
            </a:extLst>
          </p:cNvPr>
          <p:cNvSpPr txBox="1"/>
          <p:nvPr/>
        </p:nvSpPr>
        <p:spPr>
          <a:xfrm>
            <a:off x="3059832" y="1618637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클래스 검색 후 지도 출력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63AD4-02C6-4472-98E1-BCC793B06D7A}"/>
              </a:ext>
            </a:extLst>
          </p:cNvPr>
          <p:cNvSpPr txBox="1"/>
          <p:nvPr/>
        </p:nvSpPr>
        <p:spPr>
          <a:xfrm>
            <a:off x="3059832" y="2184538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와 달력 연동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AEBF4-D992-452E-B267-DFBD0CF5F681}"/>
              </a:ext>
            </a:extLst>
          </p:cNvPr>
          <p:cNvSpPr txBox="1"/>
          <p:nvPr/>
        </p:nvSpPr>
        <p:spPr>
          <a:xfrm>
            <a:off x="3059832" y="2750439"/>
            <a:ext cx="3752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 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등록된 현황 및 차트로 통계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6442B-0D3A-46CC-AB2F-9E8D8D893A0D}"/>
              </a:ext>
            </a:extLst>
          </p:cNvPr>
          <p:cNvSpPr txBox="1"/>
          <p:nvPr/>
        </p:nvSpPr>
        <p:spPr>
          <a:xfrm>
            <a:off x="3059832" y="3316340"/>
            <a:ext cx="2015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포인트 충전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(iamport)</a:t>
            </a:r>
            <a:endParaRPr lang="ko-KR" altLang="en-US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D96E4-38F2-4E4E-8165-441B48CD6E0D}"/>
              </a:ext>
            </a:extLst>
          </p:cNvPr>
          <p:cNvSpPr txBox="1"/>
          <p:nvPr/>
        </p:nvSpPr>
        <p:spPr>
          <a:xfrm>
            <a:off x="3059832" y="3882241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공방까지 가는 최단 경로 출력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0A1A4-1E68-4679-8052-D93B0F294555}"/>
              </a:ext>
            </a:extLst>
          </p:cNvPr>
          <p:cNvSpPr txBox="1"/>
          <p:nvPr/>
        </p:nvSpPr>
        <p:spPr>
          <a:xfrm>
            <a:off x="3059832" y="4448142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커뮤니티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270F3-27F7-4682-9C87-0EFA559A13FA}"/>
              </a:ext>
            </a:extLst>
          </p:cNvPr>
          <p:cNvSpPr txBox="1"/>
          <p:nvPr/>
        </p:nvSpPr>
        <p:spPr>
          <a:xfrm>
            <a:off x="3059832" y="5014043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수강했던 공방 클래스에 별점 남기기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93E3E-7037-4896-AFBD-C2ADA9BBE4C2}"/>
              </a:ext>
            </a:extLst>
          </p:cNvPr>
          <p:cNvSpPr txBox="1"/>
          <p:nvPr/>
        </p:nvSpPr>
        <p:spPr>
          <a:xfrm>
            <a:off x="3059832" y="5579948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채널 등록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09CEF-3358-4523-AD33-95EF5F631374}"/>
              </a:ext>
            </a:extLst>
          </p:cNvPr>
          <p:cNvSpPr txBox="1"/>
          <p:nvPr/>
        </p:nvSpPr>
        <p:spPr>
          <a:xfrm>
            <a:off x="3059832" y="6145845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강의 개설자에게 문의 쪽지 보내기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BBBF98E-A33C-4A0F-8147-462B87056E3F}"/>
              </a:ext>
            </a:extLst>
          </p:cNvPr>
          <p:cNvSpPr/>
          <p:nvPr/>
        </p:nvSpPr>
        <p:spPr>
          <a:xfrm>
            <a:off x="2843808" y="1124744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2BF1ED-3C09-490C-9092-DDAD89747F69}"/>
              </a:ext>
            </a:extLst>
          </p:cNvPr>
          <p:cNvSpPr/>
          <p:nvPr/>
        </p:nvSpPr>
        <p:spPr>
          <a:xfrm>
            <a:off x="2843808" y="1690645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B706CBF-E06B-4D59-A6D2-3A945612047B}"/>
              </a:ext>
            </a:extLst>
          </p:cNvPr>
          <p:cNvSpPr/>
          <p:nvPr/>
        </p:nvSpPr>
        <p:spPr>
          <a:xfrm>
            <a:off x="2843808" y="2256546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A53404-6051-4BE4-A75C-CBE1738D68DD}"/>
              </a:ext>
            </a:extLst>
          </p:cNvPr>
          <p:cNvSpPr/>
          <p:nvPr/>
        </p:nvSpPr>
        <p:spPr>
          <a:xfrm>
            <a:off x="2843808" y="2790440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C53A3D6-05CA-4D89-B8ED-0A1E7550F565}"/>
              </a:ext>
            </a:extLst>
          </p:cNvPr>
          <p:cNvSpPr/>
          <p:nvPr/>
        </p:nvSpPr>
        <p:spPr>
          <a:xfrm>
            <a:off x="2843808" y="3388348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99D22BB-78D3-4C4B-908F-6B4BE9FF0066}"/>
              </a:ext>
            </a:extLst>
          </p:cNvPr>
          <p:cNvSpPr/>
          <p:nvPr/>
        </p:nvSpPr>
        <p:spPr>
          <a:xfrm>
            <a:off x="2843808" y="3954249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8A73785-B2DE-417A-8EAA-0DF981D466C2}"/>
              </a:ext>
            </a:extLst>
          </p:cNvPr>
          <p:cNvSpPr/>
          <p:nvPr/>
        </p:nvSpPr>
        <p:spPr>
          <a:xfrm>
            <a:off x="2843808" y="4537841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785488-97FD-49A8-8AFD-F92CF278D75F}"/>
              </a:ext>
            </a:extLst>
          </p:cNvPr>
          <p:cNvSpPr/>
          <p:nvPr/>
        </p:nvSpPr>
        <p:spPr>
          <a:xfrm>
            <a:off x="2843808" y="5086051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1E2D5A9-5050-4314-B0DB-E32409AAC5C3}"/>
              </a:ext>
            </a:extLst>
          </p:cNvPr>
          <p:cNvSpPr/>
          <p:nvPr/>
        </p:nvSpPr>
        <p:spPr>
          <a:xfrm>
            <a:off x="2843808" y="5634261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C06BB-35D7-40F8-8FDE-303F9A329477}"/>
              </a:ext>
            </a:extLst>
          </p:cNvPr>
          <p:cNvSpPr/>
          <p:nvPr/>
        </p:nvSpPr>
        <p:spPr>
          <a:xfrm>
            <a:off x="2843808" y="6218715"/>
            <a:ext cx="154759" cy="154759"/>
          </a:xfrm>
          <a:prstGeom prst="ellipse">
            <a:avLst/>
          </a:prstGeom>
          <a:solidFill>
            <a:srgbClr val="FF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45115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0F84-C6A3-481A-B85F-C4715C6903FE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83849-0148-4709-99BD-41B0C81CD710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기준으로 정렬을 어떻게 할까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배움의 과정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C32F9-AB40-4139-8BE3-9E7A30437811}"/>
              </a:ext>
            </a:extLst>
          </p:cNvPr>
          <p:cNvSpPr txBox="1"/>
          <p:nvPr/>
        </p:nvSpPr>
        <p:spPr>
          <a:xfrm>
            <a:off x="684552" y="987733"/>
            <a:ext cx="1872208" cy="338554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TableTable Entity </a:t>
            </a:r>
            <a:endParaRPr lang="ko-KR" altLang="en-US" sz="1600" dirty="0">
              <a:solidFill>
                <a:srgbClr val="50FA7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B8B24-4381-4629-A5A1-15C84FA21D22}"/>
              </a:ext>
            </a:extLst>
          </p:cNvPr>
          <p:cNvSpPr txBox="1"/>
          <p:nvPr/>
        </p:nvSpPr>
        <p:spPr>
          <a:xfrm>
            <a:off x="3491880" y="1340768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@Id</a:t>
            </a:r>
          </a:p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tableNo</a:t>
            </a:r>
            <a:endParaRPr lang="ko-KR" altLang="en-US" sz="1600" dirty="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ECA15-6766-49AB-B27A-DEB80D99CE43}"/>
              </a:ext>
            </a:extLst>
          </p:cNvPr>
          <p:cNvSpPr txBox="1"/>
          <p:nvPr/>
        </p:nvSpPr>
        <p:spPr>
          <a:xfrm>
            <a:off x="3491880" y="2129924"/>
            <a:ext cx="1152128" cy="584775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@Column</a:t>
            </a:r>
          </a:p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date</a:t>
            </a:r>
            <a:endParaRPr lang="ko-KR" altLang="en-US" sz="1600" dirty="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109A3-6E5C-480C-852B-44570234DB6B}"/>
              </a:ext>
            </a:extLst>
          </p:cNvPr>
          <p:cNvSpPr txBox="1"/>
          <p:nvPr/>
        </p:nvSpPr>
        <p:spPr>
          <a:xfrm>
            <a:off x="3491880" y="2919080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@Column</a:t>
            </a:r>
          </a:p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max</a:t>
            </a:r>
            <a:endParaRPr lang="ko-KR" altLang="en-US" sz="1600" dirty="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51E2D-B3FB-45C7-A88D-C2E1ADCFF777}"/>
              </a:ext>
            </a:extLst>
          </p:cNvPr>
          <p:cNvSpPr txBox="1"/>
          <p:nvPr/>
        </p:nvSpPr>
        <p:spPr>
          <a:xfrm>
            <a:off x="3491880" y="370823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@Column</a:t>
            </a:r>
          </a:p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status</a:t>
            </a:r>
            <a:endParaRPr lang="ko-KR" altLang="en-US" sz="1600" dirty="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E712C-7620-4F7C-8A4F-F64626AEBF8D}"/>
              </a:ext>
            </a:extLst>
          </p:cNvPr>
          <p:cNvSpPr txBox="1"/>
          <p:nvPr/>
        </p:nvSpPr>
        <p:spPr>
          <a:xfrm>
            <a:off x="3491880" y="4497394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@Column</a:t>
            </a:r>
          </a:p>
          <a:p>
            <a:r>
              <a:rPr lang="en-US" altLang="ko-KR" sz="16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</a:t>
            </a:r>
            <a:endParaRPr lang="ko-KR" altLang="en-US" sz="1600" dirty="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8E006-0E11-40D4-BC85-F81605BC9677}"/>
              </a:ext>
            </a:extLst>
          </p:cNvPr>
          <p:cNvSpPr txBox="1"/>
          <p:nvPr/>
        </p:nvSpPr>
        <p:spPr>
          <a:xfrm>
            <a:off x="755576" y="5311304"/>
            <a:ext cx="2775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date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형식은 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YYYY-MM-DD</a:t>
            </a:r>
            <a:endParaRPr lang="ko-KR" altLang="en-US" sz="1600" dirty="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13ED7-2725-4EFE-8A0C-BE0B9918F074}"/>
              </a:ext>
            </a:extLst>
          </p:cNvPr>
          <p:cNvSpPr txBox="1"/>
          <p:nvPr/>
        </p:nvSpPr>
        <p:spPr>
          <a:xfrm>
            <a:off x="4301202" y="5499329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TableEntity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date </a:t>
            </a:r>
            <a:r>
              <a:rPr lang="ko-KR" altLang="en-US" sz="16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기준으로 정렬해야한다</a:t>
            </a:r>
            <a:endParaRPr lang="ko-KR" altLang="en-US" sz="1600" dirty="0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6369915-287E-4653-99D6-4C74DC84DBA3}"/>
              </a:ext>
            </a:extLst>
          </p:cNvPr>
          <p:cNvCxnSpPr>
            <a:cxnSpLocks/>
            <a:stCxn id="6" idx="1"/>
            <a:endCxn id="14" idx="0"/>
          </p:cNvCxnSpPr>
          <p:nvPr/>
        </p:nvCxnSpPr>
        <p:spPr>
          <a:xfrm rot="10800000" flipV="1">
            <a:off x="2143416" y="2422312"/>
            <a:ext cx="1348465" cy="2888992"/>
          </a:xfrm>
          <a:prstGeom prst="bentConnector2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AB50FDA-37E2-4837-B879-900E946E95CA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 flipH="1" flipV="1">
            <a:off x="4119151" y="3523592"/>
            <a:ext cx="150529" cy="4102003"/>
          </a:xfrm>
          <a:prstGeom prst="bentConnector5">
            <a:avLst>
              <a:gd name="adj1" fmla="val -151864"/>
              <a:gd name="adj2" fmla="val 43218"/>
              <a:gd name="adj3" fmla="val 251864"/>
            </a:avLst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8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398FC4-8B52-435E-A7EF-8187EC6914D3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615C0-FC4D-4162-8DD3-7DE114AE7FF2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기준으로 정렬을 어떻게 할까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0D0E3-C9F4-467A-81D3-C551396EED4D}"/>
              </a:ext>
            </a:extLst>
          </p:cNvPr>
          <p:cNvSpPr txBox="1"/>
          <p:nvPr/>
        </p:nvSpPr>
        <p:spPr>
          <a:xfrm>
            <a:off x="684213" y="981075"/>
            <a:ext cx="6407728" cy="2308324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Comparator&lt;TimeTableEntity&gt; </a:t>
            </a:r>
            <a:r>
              <a:rPr lang="en-US" altLang="ko-KR" sz="12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comparator</a:t>
            </a:r>
            <a:r>
              <a:rPr lang="en-US" altLang="ko-KR" sz="12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 Comparator&lt;TimeTableEntity&gt;() {</a:t>
            </a:r>
          </a:p>
          <a:p>
            <a:endParaRPr lang="en-US" altLang="ko-KR" sz="1200">
              <a:solidFill>
                <a:srgbClr val="6272A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200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@Override</a:t>
            </a: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2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public int </a:t>
            </a:r>
            <a:r>
              <a:rPr lang="en-US" altLang="ko-KR" sz="1200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compare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TimeTableEntiy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o1, </a:t>
            </a:r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TimeTableEntity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o2){</a:t>
            </a: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 </a:t>
            </a:r>
            <a:r>
              <a: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혹은 </a:t>
            </a:r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DD </a:t>
            </a:r>
            <a:r>
              <a: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작을 때는 </a:t>
            </a:r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“0” </a:t>
            </a:r>
            <a:r>
              <a: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더한다</a:t>
            </a:r>
            <a:endParaRPr lang="en-US" altLang="ko-KR" sz="1200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YYYY-MM-DD </a:t>
            </a:r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YYYYMMDD </a:t>
            </a:r>
            <a:r>
              <a: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로 형태 변환 후 빼기</a:t>
            </a:r>
            <a:endParaRPr lang="en-US" altLang="ko-KR" sz="1200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		</a:t>
            </a: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		</a:t>
            </a:r>
            <a:r>
              <a:rPr lang="en-US" altLang="ko-KR" sz="12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return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변환숫자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1 – </a:t>
            </a:r>
            <a:r>
              <a:rPr lang="ko-KR" altLang="en-US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변환숫자</a:t>
            </a:r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2;</a:t>
            </a:r>
            <a:endParaRPr lang="en-US" altLang="ko-KR" sz="1200">
              <a:solidFill>
                <a:srgbClr val="6272A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}</a:t>
            </a:r>
          </a:p>
          <a:p>
            <a:r>
              <a:rPr lang="en-US" altLang="ko-KR" sz="1200">
                <a:solidFill>
                  <a:srgbClr val="6272A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  <a:endParaRPr lang="ko-KR" altLang="en-US" sz="1200" dirty="0">
              <a:solidFill>
                <a:srgbClr val="6272A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FF247-67F5-42B8-9A33-03F61AF9C524}"/>
              </a:ext>
            </a:extLst>
          </p:cNvPr>
          <p:cNvSpPr txBox="1"/>
          <p:nvPr/>
        </p:nvSpPr>
        <p:spPr>
          <a:xfrm>
            <a:off x="1403648" y="4005064"/>
            <a:ext cx="7056784" cy="188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복잡해진 이유 </a:t>
            </a:r>
            <a:endParaRPr lang="en-US" altLang="ko-KR" sz="120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1.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캘린더를 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렌더링</a:t>
            </a:r>
            <a:endParaRPr lang="en-US" altLang="ko-KR" sz="120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2. JS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new Date(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날짜데이터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넣으면 밀리초 단위로 환산한 숫자를 반환 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</a:p>
          <a:p>
            <a:pPr>
              <a:lnSpc>
                <a:spcPct val="200000"/>
              </a:lnSpc>
            </a:pP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3.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값을 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저장하면 연산은 편하지만 다른 곳에서 가져다 쓸 때 불편함 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클래스 날짜</a:t>
            </a: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4. </a:t>
            </a:r>
            <a:r>
              <a:rPr lang="ko-KR" altLang="en-US" sz="12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딱 한군데서만 불편하게 작업하는게 낫겠다고 판단</a:t>
            </a:r>
            <a:endParaRPr lang="ko-KR" altLang="en-US" sz="1200" dirty="0">
              <a:solidFill>
                <a:srgbClr val="F1FA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888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57BF5F-2324-4033-A4C2-3CEC5722E393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87CA8-2288-49BB-9D07-B6EDA57E3F2C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구조에 대해 처음부터 설계하지 않으면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231A0-19B0-45BB-9E1D-2BF098B4C3B5}"/>
              </a:ext>
            </a:extLst>
          </p:cNvPr>
          <p:cNvSpPr txBox="1"/>
          <p:nvPr/>
        </p:nvSpPr>
        <p:spPr>
          <a:xfrm>
            <a:off x="1992062" y="2357005"/>
            <a:ext cx="5039915" cy="369332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구조를 계속해서 바꾸면서 내가 작업한 페이지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1A1FB-6F94-4E40-B89C-40E076F65C2E}"/>
              </a:ext>
            </a:extLst>
          </p:cNvPr>
          <p:cNvSpPr txBox="1"/>
          <p:nvPr/>
        </p:nvSpPr>
        <p:spPr>
          <a:xfrm>
            <a:off x="4296318" y="3077085"/>
            <a:ext cx="2751006" cy="369332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사람이 작업한 페이지 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87ABA-95F3-4B24-BD33-EB01024B2D46}"/>
              </a:ext>
            </a:extLst>
          </p:cNvPr>
          <p:cNvSpPr txBox="1"/>
          <p:nvPr/>
        </p:nvSpPr>
        <p:spPr>
          <a:xfrm>
            <a:off x="1979712" y="4077072"/>
            <a:ext cx="57033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이동과 오류 수정에 많은 시간을 쏟아 부어야한다</a:t>
            </a:r>
            <a:r>
              <a:rPr lang="en-US" altLang="ko-KR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solidFill>
                <a:srgbClr val="FF555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070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F60712-157D-4533-99A4-562A63F52DCE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F7552-FA53-4667-B0AB-1589C9247B8B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– amchart api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F4C2-A150-4A73-ADC8-362915CDE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981075"/>
            <a:ext cx="4735236" cy="4230727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45F0B-F310-4A80-B2B1-EA04FFCACE0B}"/>
              </a:ext>
            </a:extLst>
          </p:cNvPr>
          <p:cNvSpPr txBox="1"/>
          <p:nvPr/>
        </p:nvSpPr>
        <p:spPr>
          <a:xfrm>
            <a:off x="2123728" y="5507593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날짜별 신청한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 신청 인원 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603EC1-2EE1-4A3A-AAAC-A0C332DF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0" y="2060848"/>
            <a:ext cx="8952940" cy="17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AAE5A1-C508-48E8-9332-323CBB80B2D0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3D472-92BD-4C64-9F06-BFF492D249BD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커뮤니티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92639-480B-4104-9815-931C8223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1075"/>
            <a:ext cx="4900861" cy="3960093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3A4D4-B6E6-4758-A765-B99D573668E6}"/>
              </a:ext>
            </a:extLst>
          </p:cNvPr>
          <p:cNvSpPr txBox="1"/>
          <p:nvPr/>
        </p:nvSpPr>
        <p:spPr>
          <a:xfrm>
            <a:off x="1547664" y="5463415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관리자만이 카테고리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카테고리에 해당하는 게시판을 생성할 수 있습니다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814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644350-03F6-4831-A6F9-579A8E46DFD0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EAAE0-CD08-4589-8477-61CA0A7FF4D5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4BE810-9D11-4F9E-8AD1-2A285418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14" y="3484650"/>
            <a:ext cx="2265110" cy="2564904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AD1953-AC11-4623-97D0-2F506948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78" y="981075"/>
            <a:ext cx="7308428" cy="1672196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EC76D-383A-4C51-B967-98E0AC72E22E}"/>
              </a:ext>
            </a:extLst>
          </p:cNvPr>
          <p:cNvSpPr txBox="1"/>
          <p:nvPr/>
        </p:nvSpPr>
        <p:spPr>
          <a:xfrm>
            <a:off x="785178" y="4204730"/>
            <a:ext cx="449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 리스트 페이징 처리 현재 오류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계획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D913EBE-5616-4381-98DA-03962A70649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5174191" y="1823071"/>
            <a:ext cx="831379" cy="2491777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7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B32173-CD16-4B79-BA9A-291E6AC3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8" y="981075"/>
            <a:ext cx="3747197" cy="3789039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F01DD1F-576F-45E5-8012-B586F96CCBB8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8AF9C-491D-4B6F-81F3-008C162762BA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게시글 상세 페이지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B3410-364E-4A9B-B2F3-68F6677A95B7}"/>
              </a:ext>
            </a:extLst>
          </p:cNvPr>
          <p:cNvSpPr txBox="1"/>
          <p:nvPr/>
        </p:nvSpPr>
        <p:spPr>
          <a:xfrm>
            <a:off x="4713596" y="2996952"/>
            <a:ext cx="449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 댓글 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현재 오류</a:t>
            </a:r>
            <a:r>
              <a:rPr lang="en-US" altLang="ko-KR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구조 수정 해야함</a:t>
            </a:r>
            <a:endParaRPr lang="ko-KR" altLang="en-US">
              <a:solidFill>
                <a:srgbClr val="FFB86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113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4CC42-3ACB-49D9-AEB5-998F984CC66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D8437-55A5-42F0-A7FD-450A5BAA6DAB}"/>
              </a:ext>
            </a:extLst>
          </p:cNvPr>
          <p:cNvSpPr txBox="1"/>
          <p:nvPr/>
        </p:nvSpPr>
        <p:spPr>
          <a:xfrm>
            <a:off x="159350" y="94320"/>
            <a:ext cx="11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코드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4C646-DE24-4AF4-A003-DD6EA5BC5406}"/>
              </a:ext>
            </a:extLst>
          </p:cNvPr>
          <p:cNvSpPr txBox="1"/>
          <p:nvPr/>
        </p:nvSpPr>
        <p:spPr>
          <a:xfrm>
            <a:off x="3589811" y="3036585"/>
            <a:ext cx="19643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>
                <a:solidFill>
                  <a:srgbClr val="FF79C6"/>
                </a:solidFill>
                <a:effectLst>
                  <a:reflection blurRad="6350" stA="60000" endA="900" endPos="58000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CRUD</a:t>
            </a:r>
            <a:endParaRPr lang="ko-KR" altLang="en-US" sz="4500" dirty="0">
              <a:solidFill>
                <a:srgbClr val="FF79C6"/>
              </a:solidFill>
              <a:effectLst>
                <a:reflection blurRad="6350" stA="60000" endA="900" endPos="58000" dir="5400000" sy="-100000" algn="bl" rotWithShape="0"/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899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4CC42-3ACB-49D9-AEB5-998F984CC66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D8437-55A5-42F0-A7FD-450A5BAA6DAB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CRUD - C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2E53C-CE29-4D55-87B4-3B1D46CEB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42" y="2081516"/>
            <a:ext cx="3455739" cy="769441"/>
          </a:xfrm>
          <a:prstGeom prst="rect">
            <a:avLst/>
          </a:prstGeom>
          <a:solidFill>
            <a:srgbClr val="282A36"/>
          </a:solidFill>
          <a:ln w="9525">
            <a:solidFill>
              <a:srgbClr val="FF555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Fira Code" panose="020B0809050000020004" pitchFamily="49" charset="0"/>
              </a:rPr>
              <a:t>// [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작성한 클래스 등록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Fira Code" panose="020B0809050000020004" pitchFamily="49" charset="0"/>
              </a:rPr>
              <a:t>]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Fira Code" panose="020B0809050000020004" pitchFamily="49" charset="0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  <a:t>@PostMapping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1FA8C"/>
                </a:solidFill>
                <a:effectLst/>
                <a:latin typeface="Fira Code" panose="020B0809050000020004" pitchFamily="49" charset="0"/>
              </a:rPr>
              <a:t>"/classRegister"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Fira Code" panose="020B0809050000020004" pitchFamily="49" charset="0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Fira Code" panose="020B0809050000020004" pitchFamily="49" charset="0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  <a:t>@Transactional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79C6"/>
                </a:solidFill>
                <a:effectLst/>
                <a:latin typeface="Fira Code" panose="020B0809050000020004" pitchFamily="49" charset="0"/>
              </a:rPr>
              <a:t>public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BE9FD"/>
                </a:solidFill>
                <a:effectLst/>
                <a:latin typeface="Fira Code" panose="020B0809050000020004" pitchFamily="49" charset="0"/>
              </a:rPr>
              <a:t>String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  <a:t>classRegister</a:t>
            </a:r>
            <a:r>
              <a:rPr lang="en-US" altLang="ko-KR" sz="1100">
                <a:solidFill>
                  <a:srgbClr val="F1FA8C"/>
                </a:solidFill>
                <a:latin typeface="Fira Code" panose="020B0809050000020004" pitchFamily="49" charset="0"/>
              </a:rPr>
              <a:t>( ... )</a:t>
            </a:r>
            <a:endParaRPr kumimoji="0" lang="ko-KR" altLang="ko-KR" sz="1600" b="0" i="0" u="none" strike="noStrike" cap="none" normalizeH="0" baseline="0">
              <a:ln>
                <a:noFill/>
              </a:ln>
              <a:solidFill>
                <a:srgbClr val="F1FA8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50A52-0C52-4E56-A88D-869EADC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981075"/>
            <a:ext cx="5323447" cy="432048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7AB89-A0E1-44A7-AB2D-BC1380988237}"/>
              </a:ext>
            </a:extLst>
          </p:cNvPr>
          <p:cNvSpPr txBox="1"/>
          <p:nvPr/>
        </p:nvSpPr>
        <p:spPr>
          <a:xfrm>
            <a:off x="4427984" y="155691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클래스 개설 클릭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86EE914-50D2-4171-99CC-617F293E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5641258"/>
            <a:ext cx="3528392" cy="461665"/>
          </a:xfrm>
          <a:prstGeom prst="rect">
            <a:avLst/>
          </a:prstGeom>
          <a:solidFill>
            <a:srgbClr val="282A36"/>
          </a:solidFill>
          <a:ln w="9525">
            <a:solidFill>
              <a:srgbClr val="FF555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  <a:t>@Transactional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79C6"/>
                </a:solidFill>
                <a:effectLst/>
                <a:latin typeface="Fira Code" panose="020B0809050000020004" pitchFamily="49" charset="0"/>
              </a:rPr>
              <a:t>public boolean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Fira Code" panose="020B0809050000020004" pitchFamily="49" charset="0"/>
              </a:rPr>
              <a:t>registerClass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1FA8C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F1FA8C"/>
                </a:solidFill>
                <a:effectLst/>
                <a:latin typeface="Fira Code" panose="020B0809050000020004" pitchFamily="49" charset="0"/>
              </a:rPr>
              <a:t> ...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1FA8C"/>
                </a:solidFill>
                <a:effectLst/>
                <a:latin typeface="Fira Code" panose="020B0809050000020004" pitchFamily="49" charset="0"/>
              </a:rPr>
              <a:t>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rgbClr val="F1FA8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7B519-9F45-4A2C-935B-94BFB4E4AD39}"/>
              </a:ext>
            </a:extLst>
          </p:cNvPr>
          <p:cNvSpPr txBox="1"/>
          <p:nvPr/>
        </p:nvSpPr>
        <p:spPr>
          <a:xfrm>
            <a:off x="684213" y="4731933"/>
            <a:ext cx="5616624" cy="276999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페이지에서 값 입력 </a:t>
            </a:r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Controller </a:t>
            </a:r>
            <a:r>
              <a:rPr lang="ko-KR" altLang="en-US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Service </a:t>
            </a:r>
            <a:r>
              <a:rPr lang="ko-KR" altLang="en-US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호출 </a:t>
            </a:r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repo </a:t>
            </a:r>
            <a:r>
              <a:rPr lang="ko-KR" altLang="en-US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에 저장</a:t>
            </a:r>
            <a:r>
              <a:rPr lang="en-US" altLang="ko-KR" sz="12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 sz="12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F26BF4-5570-4B4C-8E2D-708FD4A0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061312"/>
            <a:ext cx="3600400" cy="1347129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6772A5-562D-4870-8B54-09A0D7AC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745607"/>
            <a:ext cx="1168654" cy="1567582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2A844C1-8EBC-460B-9C43-7230C3120DAC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6007660" y="1197099"/>
            <a:ext cx="1084620" cy="332299"/>
          </a:xfrm>
          <a:prstGeom prst="straightConnector1">
            <a:avLst/>
          </a:prstGeom>
          <a:ln w="28575"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2DAC119-F78E-4755-943C-FDD6BD9BC7AD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rot="16200000" flipH="1">
            <a:off x="3410065" y="5091391"/>
            <a:ext cx="632326" cy="467407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BBDB85-7D5C-4A53-93FD-6E0BC0AD408C}"/>
              </a:ext>
            </a:extLst>
          </p:cNvPr>
          <p:cNvCxnSpPr>
            <a:cxnSpLocks/>
            <a:stCxn id="17" idx="0"/>
            <a:endCxn id="4" idx="3"/>
          </p:cNvCxnSpPr>
          <p:nvPr/>
        </p:nvCxnSpPr>
        <p:spPr>
          <a:xfrm rot="16200000" flipV="1">
            <a:off x="5441182" y="1626237"/>
            <a:ext cx="595075" cy="2275075"/>
          </a:xfrm>
          <a:prstGeom prst="bentConnector2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B175341-30F8-4E9B-870D-DC6D9E906C6C}"/>
              </a:ext>
            </a:extLst>
          </p:cNvPr>
          <p:cNvCxnSpPr>
            <a:stCxn id="4" idx="2"/>
            <a:endCxn id="15" idx="0"/>
          </p:cNvCxnSpPr>
          <p:nvPr/>
        </p:nvCxnSpPr>
        <p:spPr>
          <a:xfrm rot="16200000" flipH="1">
            <a:off x="2242430" y="3481838"/>
            <a:ext cx="1880976" cy="619213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08C477F-2D2A-4FC0-B118-E2E9FB2EEF82}"/>
              </a:ext>
            </a:extLst>
          </p:cNvPr>
          <p:cNvSpPr txBox="1"/>
          <p:nvPr/>
        </p:nvSpPr>
        <p:spPr>
          <a:xfrm>
            <a:off x="8260934" y="2005412"/>
            <a:ext cx="562975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3FED6E-A934-4D66-BC63-A180218CB27C}"/>
              </a:ext>
            </a:extLst>
          </p:cNvPr>
          <p:cNvSpPr txBox="1"/>
          <p:nvPr/>
        </p:nvSpPr>
        <p:spPr>
          <a:xfrm>
            <a:off x="1143192" y="1765882"/>
            <a:ext cx="1006494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controller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48C310-24DE-4163-B830-1AA9088C9F4D}"/>
              </a:ext>
            </a:extLst>
          </p:cNvPr>
          <p:cNvSpPr txBox="1"/>
          <p:nvPr/>
        </p:nvSpPr>
        <p:spPr>
          <a:xfrm>
            <a:off x="2195736" y="5325094"/>
            <a:ext cx="782587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service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6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5" grpId="0" animBg="1"/>
      <p:bldP spid="38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4CC42-3ACB-49D9-AEB5-998F984CC66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D8437-55A5-42F0-A7FD-450A5BAA6DAB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CRUD - R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E97792-D335-489D-826F-03D0395D2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005452"/>
            <a:ext cx="7200800" cy="646331"/>
          </a:xfrm>
          <a:prstGeom prst="rect">
            <a:avLst/>
          </a:prstGeom>
          <a:solidFill>
            <a:srgbClr val="282A36"/>
          </a:solidFill>
          <a:ln w="9525">
            <a:solidFill>
              <a:srgbClr val="FF555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@GetMapping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1FA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"/view/{roomNo}"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ourier New" panose="02070309020205020404" pitchFamily="49" charset="0"/>
              </a:rPr>
              <a:t>이동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AF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ourier New" panose="02070309020205020404" pitchFamily="49" charset="0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@Transactional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79C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public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BE9FD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String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roomview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50FA7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@PathVariable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1FA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"roomNo"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79C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B9BCD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roomNo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BE9FD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B9BCD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F906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737F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{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3DAC9-2BD6-453F-AC11-23FF328B36A4}"/>
              </a:ext>
            </a:extLst>
          </p:cNvPr>
          <p:cNvSpPr txBox="1"/>
          <p:nvPr/>
        </p:nvSpPr>
        <p:spPr>
          <a:xfrm>
            <a:off x="2244759" y="1957582"/>
            <a:ext cx="1440160" cy="323165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ko-KR" altLang="en-US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endParaRPr lang="ko-KR" altLang="en-US" sz="15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CF5EC4-ED38-436A-BF5F-92E7F4D94EAE}"/>
              </a:ext>
            </a:extLst>
          </p:cNvPr>
          <p:cNvGrpSpPr/>
          <p:nvPr/>
        </p:nvGrpSpPr>
        <p:grpSpPr>
          <a:xfrm>
            <a:off x="3867054" y="2708920"/>
            <a:ext cx="4578243" cy="1826707"/>
            <a:chOff x="3017197" y="2018938"/>
            <a:chExt cx="4779133" cy="1433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2DF988-604D-4BFE-A616-DA4632E6FC85}"/>
                </a:ext>
              </a:extLst>
            </p:cNvPr>
            <p:cNvSpPr txBox="1"/>
            <p:nvPr/>
          </p:nvSpPr>
          <p:spPr>
            <a:xfrm>
              <a:off x="3059831" y="2018938"/>
              <a:ext cx="4736499" cy="1377071"/>
            </a:xfrm>
            <a:prstGeom prst="rect">
              <a:avLst/>
            </a:prstGeom>
            <a:noFill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 클래스 정보</a:t>
              </a:r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좋아요 상태</a:t>
              </a:r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리뷰 평균 </a:t>
              </a:r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조회수 증가</a:t>
              </a:r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5. </a:t>
              </a:r>
              <a:r>
                <a:rPr lang="ko-KR" altLang="en-US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 클래스 수강 여부 </a:t>
              </a:r>
              <a:r>
                <a:rPr lang="en-US" altLang="ko-KR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>
                  <a:solidFill>
                    <a:srgbClr val="FFB86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Wingdings" panose="05000000000000000000" pitchFamily="2" charset="2"/>
                </a:rPr>
                <a:t>수강한 사람만 리뷰 작성 가능</a:t>
              </a:r>
              <a:endParaRPr lang="ko-KR" altLang="en-US" sz="1200">
                <a:solidFill>
                  <a:srgbClr val="FFB86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9F16C8-AED6-4A56-99E5-2EEC7C1BA5A4}"/>
                </a:ext>
              </a:extLst>
            </p:cNvPr>
            <p:cNvSpPr/>
            <p:nvPr/>
          </p:nvSpPr>
          <p:spPr>
            <a:xfrm>
              <a:off x="3017197" y="2018938"/>
              <a:ext cx="3892920" cy="1433887"/>
            </a:xfrm>
            <a:prstGeom prst="rect">
              <a:avLst/>
            </a:prstGeom>
            <a:noFill/>
            <a:ln w="9525">
              <a:solidFill>
                <a:srgbClr val="FF5555"/>
              </a:solidFill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5555"/>
                </a:solidFill>
              </a:endParaRPr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231EB83-BBA5-4788-91D4-46C06DA121C6}"/>
              </a:ext>
            </a:extLst>
          </p:cNvPr>
          <p:cNvCxnSpPr>
            <a:cxnSpLocks/>
            <a:stCxn id="5" idx="2"/>
            <a:endCxn id="17" idx="3"/>
          </p:cNvCxnSpPr>
          <p:nvPr/>
        </p:nvCxnSpPr>
        <p:spPr>
          <a:xfrm rot="5400000">
            <a:off x="3751075" y="1585627"/>
            <a:ext cx="467382" cy="599694"/>
          </a:xfrm>
          <a:prstGeom prst="bentConnector2">
            <a:avLst/>
          </a:prstGeom>
          <a:solidFill>
            <a:srgbClr val="282A36"/>
          </a:solidFill>
          <a:ln w="9525">
            <a:solidFill>
              <a:srgbClr val="FF555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318DD20-DE8B-490D-A152-56520CB2ED4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16200000" flipH="1">
            <a:off x="4134181" y="1111405"/>
            <a:ext cx="428173" cy="2766856"/>
          </a:xfrm>
          <a:prstGeom prst="bentConnector3">
            <a:avLst>
              <a:gd name="adj1" fmla="val 50000"/>
            </a:avLst>
          </a:prstGeom>
          <a:solidFill>
            <a:srgbClr val="282A36"/>
          </a:solidFill>
          <a:ln w="9525">
            <a:solidFill>
              <a:srgbClr val="FF555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1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ACE062-276E-46F6-B6B5-B868720E5DB8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FEE3C-C79D-4B30-8AE4-AE18CCF2DD9A}"/>
              </a:ext>
            </a:extLst>
          </p:cNvPr>
          <p:cNvSpPr txBox="1"/>
          <p:nvPr/>
        </p:nvSpPr>
        <p:spPr>
          <a:xfrm>
            <a:off x="159350" y="94320"/>
            <a:ext cx="102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9F7DF-722B-409E-86F7-3BE845F58BA5}"/>
              </a:ext>
            </a:extLst>
          </p:cNvPr>
          <p:cNvSpPr txBox="1"/>
          <p:nvPr/>
        </p:nvSpPr>
        <p:spPr>
          <a:xfrm>
            <a:off x="827584" y="98107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81752-7F91-4EC5-AF42-EDA67C111E7E}"/>
              </a:ext>
            </a:extLst>
          </p:cNvPr>
          <p:cNvSpPr txBox="1"/>
          <p:nvPr/>
        </p:nvSpPr>
        <p:spPr>
          <a:xfrm>
            <a:off x="827584" y="198884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57B1D-290A-482C-AC16-032A47C52E5F}"/>
              </a:ext>
            </a:extLst>
          </p:cNvPr>
          <p:cNvSpPr txBox="1"/>
          <p:nvPr/>
        </p:nvSpPr>
        <p:spPr>
          <a:xfrm>
            <a:off x="827584" y="342911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C3BA-FC58-443B-9470-06D39C87B93B}"/>
              </a:ext>
            </a:extLst>
          </p:cNvPr>
          <p:cNvSpPr txBox="1"/>
          <p:nvPr/>
        </p:nvSpPr>
        <p:spPr>
          <a:xfrm>
            <a:off x="827584" y="4653136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7977D-D97A-40FD-B5B2-BE43392CEB4B}"/>
              </a:ext>
            </a:extLst>
          </p:cNvPr>
          <p:cNvSpPr txBox="1"/>
          <p:nvPr/>
        </p:nvSpPr>
        <p:spPr>
          <a:xfrm>
            <a:off x="1768115" y="1020654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 총괄</a:t>
            </a:r>
            <a:endParaRPr lang="en-US" altLang="ko-KR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r>
              <a:rPr lang="en-US" altLang="ko-KR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정보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CB94A-00BE-4063-B9A7-1FB16582E321}"/>
              </a:ext>
            </a:extLst>
          </p:cNvPr>
          <p:cNvSpPr txBox="1"/>
          <p:nvPr/>
        </p:nvSpPr>
        <p:spPr>
          <a:xfrm>
            <a:off x="1768115" y="2028525"/>
            <a:ext cx="40158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 </a:t>
            </a:r>
            <a:endParaRPr lang="en-US" altLang="ko-KR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구현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 내비게이션 구현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별점 기능 구현</a:t>
            </a:r>
            <a:endParaRPr lang="en-US" altLang="ko-KR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상태변경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기능 구현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쪽지 기능 구현</a:t>
            </a:r>
            <a:endParaRPr lang="en-US" altLang="ko-KR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 기능 구현</a:t>
            </a:r>
            <a:endParaRPr lang="en-US" altLang="ko-KR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58235-33B2-482F-95BD-9D940B7E17F6}"/>
              </a:ext>
            </a:extLst>
          </p:cNvPr>
          <p:cNvSpPr txBox="1"/>
          <p:nvPr/>
        </p:nvSpPr>
        <p:spPr>
          <a:xfrm>
            <a:off x="1763688" y="3452969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</a:t>
            </a:r>
            <a:endParaRPr lang="en-US" altLang="ko-KR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게시판 기능 구현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개인 채널 구현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B1855F-1B88-4509-9115-E7CEC3E3AB0F}"/>
              </a:ext>
            </a:extLst>
          </p:cNvPr>
          <p:cNvSpPr txBox="1"/>
          <p:nvPr/>
        </p:nvSpPr>
        <p:spPr>
          <a:xfrm>
            <a:off x="1763688" y="4683914"/>
            <a:ext cx="461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헤더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/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결과 지도에 출력</a:t>
            </a:r>
          </a:p>
          <a:p>
            <a:endParaRPr lang="ko-KR" altLang="en-US" sz="16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117C2-4349-4385-9AAC-B079846B8BE4}"/>
              </a:ext>
            </a:extLst>
          </p:cNvPr>
          <p:cNvSpPr txBox="1"/>
          <p:nvPr/>
        </p:nvSpPr>
        <p:spPr>
          <a:xfrm>
            <a:off x="1763688" y="5123840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전반적인 총괄 작업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6B9AD-9838-4CA7-8090-536C43B97DD3}"/>
              </a:ext>
            </a:extLst>
          </p:cNvPr>
          <p:cNvSpPr txBox="1"/>
          <p:nvPr/>
        </p:nvSpPr>
        <p:spPr>
          <a:xfrm>
            <a:off x="1755290" y="5563766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 페이지 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 현황</a:t>
            </a:r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D9B3B-0E37-4A66-AA64-55E28A6544D6}"/>
              </a:ext>
            </a:extLst>
          </p:cNvPr>
          <p:cNvSpPr txBox="1"/>
          <p:nvPr/>
        </p:nvSpPr>
        <p:spPr>
          <a:xfrm>
            <a:off x="1763688" y="5970766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 게시판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8E35D-4CB4-40B2-AAE8-5D12B649F6C5}"/>
              </a:ext>
            </a:extLst>
          </p:cNvPr>
          <p:cNvSpPr txBox="1"/>
          <p:nvPr/>
        </p:nvSpPr>
        <p:spPr>
          <a:xfrm>
            <a:off x="1792542" y="6377766"/>
            <a:ext cx="1669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sz="16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유효성 처리</a:t>
            </a:r>
          </a:p>
        </p:txBody>
      </p:sp>
    </p:spTree>
    <p:extLst>
      <p:ext uri="{BB962C8B-B14F-4D97-AF65-F5344CB8AC3E}">
        <p14:creationId xmlns:p14="http://schemas.microsoft.com/office/powerpoint/2010/main" val="255418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5429AD3-474F-4F5C-883D-2A01BB3C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65" y="777647"/>
            <a:ext cx="1168654" cy="1567582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4CC42-3ACB-49D9-AEB5-998F984CC66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D8437-55A5-42F0-A7FD-450A5BAA6DAB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CRUD -  U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192BA3-1EEE-4B6E-A4BB-800CD266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983181"/>
            <a:ext cx="6336059" cy="707751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F2CC88-AC96-4B1C-9204-566A846B0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76" y="2582431"/>
            <a:ext cx="3129864" cy="815577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5588B-9BBF-4D4D-8A36-23433E8043F1}"/>
              </a:ext>
            </a:extLst>
          </p:cNvPr>
          <p:cNvSpPr txBox="1"/>
          <p:nvPr/>
        </p:nvSpPr>
        <p:spPr>
          <a:xfrm>
            <a:off x="1619672" y="5705542"/>
            <a:ext cx="5113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 페이지 이동 </a:t>
            </a:r>
            <a:r>
              <a:rPr lang="en-US" altLang="ko-KR" sz="16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값 입력 </a:t>
            </a:r>
            <a:r>
              <a:rPr lang="en-US" altLang="ko-KR" sz="16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서비스에서 업데이트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537940-20C8-47E8-A92E-0C8DA2FA0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564904"/>
            <a:ext cx="2292193" cy="1616290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B2763F0-4D47-4EE4-9535-388A7FFFD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3" y="4613895"/>
            <a:ext cx="6768752" cy="778114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3A85511-4FAA-4881-8F81-7D3772C3152E}"/>
              </a:ext>
            </a:extLst>
          </p:cNvPr>
          <p:cNvCxnSpPr>
            <a:stCxn id="16" idx="0"/>
            <a:endCxn id="11" idx="3"/>
          </p:cNvCxnSpPr>
          <p:nvPr/>
        </p:nvCxnSpPr>
        <p:spPr>
          <a:xfrm rot="16200000" flipH="1" flipV="1">
            <a:off x="4658623" y="1714721"/>
            <a:ext cx="425316" cy="2125681"/>
          </a:xfrm>
          <a:prstGeom prst="bentConnector4">
            <a:avLst>
              <a:gd name="adj1" fmla="val -53748"/>
              <a:gd name="adj2" fmla="val 76958"/>
            </a:avLst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D0913D7-D9CD-4603-AD97-99F1E0CBB34D}"/>
              </a:ext>
            </a:extLst>
          </p:cNvPr>
          <p:cNvCxnSpPr>
            <a:stCxn id="11" idx="2"/>
            <a:endCxn id="31" idx="0"/>
          </p:cNvCxnSpPr>
          <p:nvPr/>
        </p:nvCxnSpPr>
        <p:spPr>
          <a:xfrm rot="16200000" flipH="1">
            <a:off x="2548105" y="3093410"/>
            <a:ext cx="1215887" cy="1825081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B84B16-B743-4F25-9DF0-C8033BBBB890}"/>
              </a:ext>
            </a:extLst>
          </p:cNvPr>
          <p:cNvSpPr txBox="1"/>
          <p:nvPr/>
        </p:nvSpPr>
        <p:spPr>
          <a:xfrm>
            <a:off x="684213" y="669648"/>
            <a:ext cx="562975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ECD8A-8B5F-49DF-932E-77C556182D2D}"/>
              </a:ext>
            </a:extLst>
          </p:cNvPr>
          <p:cNvSpPr txBox="1"/>
          <p:nvPr/>
        </p:nvSpPr>
        <p:spPr>
          <a:xfrm>
            <a:off x="684213" y="2257126"/>
            <a:ext cx="1006494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controller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0DFF1A-9461-4A4D-B48A-E356110C7608}"/>
              </a:ext>
            </a:extLst>
          </p:cNvPr>
          <p:cNvSpPr txBox="1"/>
          <p:nvPr/>
        </p:nvSpPr>
        <p:spPr>
          <a:xfrm>
            <a:off x="685773" y="4300362"/>
            <a:ext cx="782587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service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572F2C5-CAB8-4CDB-B93D-53A4570A98EF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rot="10800000">
            <a:off x="7020273" y="1337058"/>
            <a:ext cx="432693" cy="224381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11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4CC42-3ACB-49D9-AEB5-998F984CC66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D8437-55A5-42F0-A7FD-450A5BAA6DAB}"/>
              </a:ext>
            </a:extLst>
          </p:cNvPr>
          <p:cNvSpPr txBox="1"/>
          <p:nvPr/>
        </p:nvSpPr>
        <p:spPr>
          <a:xfrm>
            <a:off x="159350" y="94320"/>
            <a:ext cx="11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코드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49A5C-BF65-4994-8D99-64A22A806FCD}"/>
              </a:ext>
            </a:extLst>
          </p:cNvPr>
          <p:cNvSpPr txBox="1"/>
          <p:nvPr/>
        </p:nvSpPr>
        <p:spPr>
          <a:xfrm>
            <a:off x="2563693" y="3036585"/>
            <a:ext cx="40166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rgbClr val="FF79C6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공방 클래스 결제</a:t>
            </a:r>
            <a:endParaRPr lang="ko-KR" altLang="en-US" sz="4500" dirty="0">
              <a:solidFill>
                <a:srgbClr val="FF79C6"/>
              </a:solidFill>
              <a:effectLst>
                <a:reflection blurRad="6350" stA="55000" endA="300" endPos="45500" dir="5400000" sy="-100000" algn="bl" rotWithShape="0"/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036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BEB804-2C9C-4B6A-A809-E8ED8A9C4590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F3B98-D956-447C-8CA8-ED982A6AB288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공방 클래스 결제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캘린더 연동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2CD68E-1995-4120-A25E-7D7A13DE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0728"/>
            <a:ext cx="2533293" cy="2880320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AE4C9-8525-4FBB-9253-FA09B539AF98}"/>
              </a:ext>
            </a:extLst>
          </p:cNvPr>
          <p:cNvSpPr txBox="1"/>
          <p:nvPr/>
        </p:nvSpPr>
        <p:spPr>
          <a:xfrm>
            <a:off x="3563888" y="980728"/>
            <a:ext cx="338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강좌가 개설된 날짜를 캘린더에 출력한다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D5A75-B9AB-4944-AD36-C80B3A96D4B0}"/>
              </a:ext>
            </a:extLst>
          </p:cNvPr>
          <p:cNvSpPr txBox="1"/>
          <p:nvPr/>
        </p:nvSpPr>
        <p:spPr>
          <a:xfrm>
            <a:off x="4139952" y="1404161"/>
            <a:ext cx="367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날짜 클릭 시 개설된 클래스 목록을 출력한다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290697-CB86-49CE-8D66-EF7CCC0A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41" y="1988840"/>
            <a:ext cx="2687432" cy="3074481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EA7E1CA-BC87-4D7A-AD20-1F3CF1FA6AD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216861" y="2420888"/>
            <a:ext cx="2710280" cy="1105193"/>
          </a:xfrm>
          <a:prstGeom prst="bentConnector3">
            <a:avLst/>
          </a:prstGeom>
          <a:ln>
            <a:solidFill>
              <a:srgbClr val="FF5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626E872-A530-4BA5-B49F-7BD07CE3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473" y="4259869"/>
            <a:ext cx="2368757" cy="2368757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5DF09DD-F4B6-4AA4-ABDB-47EB70C00A54}"/>
              </a:ext>
            </a:extLst>
          </p:cNvPr>
          <p:cNvCxnSpPr>
            <a:stCxn id="9" idx="2"/>
            <a:endCxn id="13" idx="3"/>
          </p:cNvCxnSpPr>
          <p:nvPr/>
        </p:nvCxnSpPr>
        <p:spPr>
          <a:xfrm rot="5400000">
            <a:off x="6077081" y="4250471"/>
            <a:ext cx="380927" cy="2006627"/>
          </a:xfrm>
          <a:prstGeom prst="bentConnector2">
            <a:avLst/>
          </a:prstGeom>
          <a:ln>
            <a:solidFill>
              <a:srgbClr val="FF5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F3C8EE-05A9-49F0-8FD1-144EDEA280E9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AADD2-2456-4985-AFCE-D2E863CCDE2C}"/>
              </a:ext>
            </a:extLst>
          </p:cNvPr>
          <p:cNvSpPr txBox="1"/>
          <p:nvPr/>
        </p:nvSpPr>
        <p:spPr>
          <a:xfrm>
            <a:off x="159350" y="94320"/>
            <a:ext cx="59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공방 클래스 결제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캘린더 연동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7275A3-A79E-40AC-833E-3CD7A12A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5" y="4808281"/>
            <a:ext cx="7129258" cy="776907"/>
          </a:xfrm>
          <a:prstGeom prst="rect">
            <a:avLst/>
          </a:prstGeom>
          <a:ln>
            <a:solidFill>
              <a:srgbClr val="FF5555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C6A568-1090-44E7-A4D1-EDD376C6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28456"/>
            <a:ext cx="4306182" cy="1644054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571A0B8-C0C0-49BC-A2CA-99160458B84D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5158653" y="3241842"/>
            <a:ext cx="835771" cy="2297107"/>
          </a:xfrm>
          <a:prstGeom prst="bentConnector3">
            <a:avLst>
              <a:gd name="adj1" fmla="val 50000"/>
            </a:avLst>
          </a:prstGeom>
          <a:ln>
            <a:solidFill>
              <a:srgbClr val="FF5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E810FC1-4C4E-489D-8D5A-4F5DFF70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984247"/>
            <a:ext cx="4396125" cy="701767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8A86F8-992B-471F-A20F-19984CA35047}"/>
              </a:ext>
            </a:extLst>
          </p:cNvPr>
          <p:cNvCxnSpPr>
            <a:stCxn id="15" idx="2"/>
            <a:endCxn id="7" idx="0"/>
          </p:cNvCxnSpPr>
          <p:nvPr/>
        </p:nvCxnSpPr>
        <p:spPr>
          <a:xfrm rot="16200000" flipH="1">
            <a:off x="4482462" y="85827"/>
            <a:ext cx="642442" cy="3842815"/>
          </a:xfrm>
          <a:prstGeom prst="bentConnector3">
            <a:avLst/>
          </a:prstGeom>
          <a:ln>
            <a:solidFill>
              <a:srgbClr val="FF5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F2BB63-3A4B-4001-86BF-5DA53DB4AF4F}"/>
              </a:ext>
            </a:extLst>
          </p:cNvPr>
          <p:cNvSpPr txBox="1"/>
          <p:nvPr/>
        </p:nvSpPr>
        <p:spPr>
          <a:xfrm>
            <a:off x="5220072" y="977901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캘린더에서 날짜 클릭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A5FC1-9C16-4A26-9E81-4842A371FDE5}"/>
              </a:ext>
            </a:extLst>
          </p:cNvPr>
          <p:cNvSpPr txBox="1"/>
          <p:nvPr/>
        </p:nvSpPr>
        <p:spPr>
          <a:xfrm>
            <a:off x="632414" y="2074468"/>
            <a:ext cx="3569503" cy="70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등록된 내역 출력</a:t>
            </a:r>
            <a:endParaRPr lang="en-US" altLang="ko-KR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(JSON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으로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Controller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js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데이터 넘겨주기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D1761-FF38-4480-B083-955024558D5C}"/>
              </a:ext>
            </a:extLst>
          </p:cNvPr>
          <p:cNvSpPr txBox="1"/>
          <p:nvPr/>
        </p:nvSpPr>
        <p:spPr>
          <a:xfrm>
            <a:off x="684213" y="669648"/>
            <a:ext cx="562975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32DC8C-81A9-4C60-8133-D0AC2C5ED2F8}"/>
              </a:ext>
            </a:extLst>
          </p:cNvPr>
          <p:cNvSpPr txBox="1"/>
          <p:nvPr/>
        </p:nvSpPr>
        <p:spPr>
          <a:xfrm>
            <a:off x="8315207" y="2021536"/>
            <a:ext cx="562975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95E7D-5F16-4F69-9B6F-F1DF8B92AFC5}"/>
              </a:ext>
            </a:extLst>
          </p:cNvPr>
          <p:cNvSpPr txBox="1"/>
          <p:nvPr/>
        </p:nvSpPr>
        <p:spPr>
          <a:xfrm>
            <a:off x="863355" y="4493667"/>
            <a:ext cx="1006494" cy="307777"/>
          </a:xfrm>
          <a:prstGeom prst="rect">
            <a:avLst/>
          </a:prstGeom>
          <a:solidFill>
            <a:srgbClr val="FF5555"/>
          </a:solidFill>
          <a:ln>
            <a:solidFill>
              <a:srgbClr val="FF555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controller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B51397-B9DE-473E-BEEE-4C9ACD8990D1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524B4-F1B1-4871-9C0F-5EE23D1358B4}"/>
              </a:ext>
            </a:extLst>
          </p:cNvPr>
          <p:cNvSpPr txBox="1"/>
          <p:nvPr/>
        </p:nvSpPr>
        <p:spPr>
          <a:xfrm>
            <a:off x="159350" y="94320"/>
            <a:ext cx="174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페이지로 이동</a:t>
            </a:r>
            <a:endParaRPr lang="ko-KR" altLang="en-US" sz="1400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02BA5-C34B-4B5B-B054-F6707E3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73" y="986598"/>
            <a:ext cx="2368757" cy="2368757"/>
          </a:xfrm>
          <a:prstGeom prst="rect">
            <a:avLst/>
          </a:prstGeom>
          <a:ln>
            <a:solidFill>
              <a:srgbClr val="FF555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08EC-C6E7-4FB6-AC6D-4CCD34B054E7}"/>
              </a:ext>
            </a:extLst>
          </p:cNvPr>
          <p:cNvSpPr txBox="1"/>
          <p:nvPr/>
        </p:nvSpPr>
        <p:spPr>
          <a:xfrm>
            <a:off x="3425770" y="1669668"/>
            <a:ext cx="5590948" cy="307777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$(“#myClassRegisterBtn”).on(“click, function(){  ...  });</a:t>
            </a:r>
            <a:endParaRPr lang="ko-KR" altLang="en-US" sz="140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D4827CE-F419-41DB-82B7-466A07FD852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V="1">
            <a:off x="3038930" y="1669668"/>
            <a:ext cx="3182314" cy="501309"/>
          </a:xfrm>
          <a:prstGeom prst="bentConnector4">
            <a:avLst>
              <a:gd name="adj1" fmla="val 6078"/>
              <a:gd name="adj2" fmla="val 159064"/>
            </a:avLst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B02036-3FC1-4B82-9C1F-D663F3BBE983}"/>
              </a:ext>
            </a:extLst>
          </p:cNvPr>
          <p:cNvSpPr txBox="1"/>
          <p:nvPr/>
        </p:nvSpPr>
        <p:spPr>
          <a:xfrm>
            <a:off x="6784395" y="302257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ko-KR" altLang="en-US" sz="1400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보유한 포인트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BE20C-16A4-43B1-A378-82CBCED238A1}"/>
              </a:ext>
            </a:extLst>
          </p:cNvPr>
          <p:cNvSpPr txBox="1"/>
          <p:nvPr/>
        </p:nvSpPr>
        <p:spPr>
          <a:xfrm>
            <a:off x="6784395" y="3580057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ko-KR" altLang="en-US" sz="1400">
                <a:solidFill>
                  <a:srgbClr val="FF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정원이 꽉 찬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CECD5-63BD-424B-AD5E-3670B88DF1BB}"/>
              </a:ext>
            </a:extLst>
          </p:cNvPr>
          <p:cNvSpPr txBox="1"/>
          <p:nvPr/>
        </p:nvSpPr>
        <p:spPr>
          <a:xfrm>
            <a:off x="6784395" y="4137538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ko-KR" altLang="en-US" sz="1400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C7D3D-D858-4C0A-A9BB-3FC89F876CF3}"/>
              </a:ext>
            </a:extLst>
          </p:cNvPr>
          <p:cNvSpPr txBox="1"/>
          <p:nvPr/>
        </p:nvSpPr>
        <p:spPr>
          <a:xfrm>
            <a:off x="5471966" y="2433084"/>
            <a:ext cx="2773290" cy="307777"/>
          </a:xfrm>
          <a:prstGeom prst="rect">
            <a:avLst/>
          </a:prstGeom>
          <a:noFill/>
          <a:ln>
            <a:solidFill>
              <a:srgbClr val="FF5555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F8F8F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1400"/>
              <a:t>controller </a:t>
            </a:r>
            <a:r>
              <a:rPr lang="ko-KR" altLang="en-US" sz="1400"/>
              <a:t>에서 등록 가능 여부 판단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F517823-8AAD-42F4-A02A-E28439CD627B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6312108" y="1886580"/>
            <a:ext cx="455639" cy="637367"/>
          </a:xfrm>
          <a:prstGeom prst="bentConnector3">
            <a:avLst/>
          </a:prstGeom>
          <a:ln>
            <a:solidFill>
              <a:srgbClr val="FF55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3ABC8B8-6FF7-44E0-A22F-E1C4FB2F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55585"/>
            <a:ext cx="5129931" cy="1157363"/>
          </a:xfrm>
          <a:prstGeom prst="rect">
            <a:avLst/>
          </a:prstGeom>
          <a:ln>
            <a:solidFill>
              <a:srgbClr val="FF5555"/>
            </a:solidFill>
          </a:ln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A277242-2646-403C-B89D-12C0820C526F}"/>
              </a:ext>
            </a:extLst>
          </p:cNvPr>
          <p:cNvCxnSpPr>
            <a:stCxn id="13" idx="1"/>
            <a:endCxn id="18" idx="0"/>
          </p:cNvCxnSpPr>
          <p:nvPr/>
        </p:nvCxnSpPr>
        <p:spPr>
          <a:xfrm rot="10800000">
            <a:off x="3248535" y="4055585"/>
            <a:ext cx="3535861" cy="235842"/>
          </a:xfrm>
          <a:prstGeom prst="bentConnector4">
            <a:avLst>
              <a:gd name="adj1" fmla="val 13729"/>
              <a:gd name="adj2" fmla="val 196929"/>
            </a:avLst>
          </a:prstGeom>
          <a:ln>
            <a:solidFill>
              <a:srgbClr val="50FA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DC2B94-D1FC-446D-AAC9-7E55828E6FC4}"/>
              </a:ext>
            </a:extLst>
          </p:cNvPr>
          <p:cNvSpPr txBox="1"/>
          <p:nvPr/>
        </p:nvSpPr>
        <p:spPr>
          <a:xfrm>
            <a:off x="1043608" y="5764976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내역 페이지로 이동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C79C428-451B-4A43-971C-E8ADFD3199B2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 rot="5400000">
            <a:off x="2334608" y="4851050"/>
            <a:ext cx="552028" cy="1275825"/>
          </a:xfrm>
          <a:prstGeom prst="bentConnector3">
            <a:avLst/>
          </a:prstGeom>
          <a:ln>
            <a:solidFill>
              <a:srgbClr val="F1FA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3355AC-32AB-4F77-BFD7-58C24369402E}"/>
              </a:ext>
            </a:extLst>
          </p:cNvPr>
          <p:cNvSpPr txBox="1"/>
          <p:nvPr/>
        </p:nvSpPr>
        <p:spPr>
          <a:xfrm>
            <a:off x="3833470" y="5718378"/>
            <a:ext cx="4411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 다른 테이블에서 온 데이터를 </a:t>
            </a:r>
            <a:r>
              <a:rPr lang="en-US" altLang="ko-KR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dto </a:t>
            </a:r>
            <a:r>
              <a:rPr lang="ko-KR" altLang="en-US" sz="1400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새로 만들어서 전달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51A1AB-E5D3-44C9-BE83-91F4D51C2180}"/>
              </a:ext>
            </a:extLst>
          </p:cNvPr>
          <p:cNvSpPr txBox="1"/>
          <p:nvPr/>
        </p:nvSpPr>
        <p:spPr>
          <a:xfrm>
            <a:off x="5198512" y="6121972"/>
            <a:ext cx="3251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RoomPaymentDto</a:t>
            </a:r>
            <a:r>
              <a:rPr lang="en-US" altLang="ko-KR" sz="1400">
                <a:solidFill>
                  <a:srgbClr val="F1FA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solidFill>
                  <a:srgbClr val="44475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roomPaymentDto</a:t>
            </a:r>
            <a:endParaRPr lang="ko-KR" altLang="en-US" sz="1400">
              <a:solidFill>
                <a:srgbClr val="44475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50B69D3-2B2A-40DC-AAD8-F89542D1D0F1}"/>
              </a:ext>
            </a:extLst>
          </p:cNvPr>
          <p:cNvCxnSpPr>
            <a:stCxn id="18" idx="3"/>
            <a:endCxn id="31" idx="0"/>
          </p:cNvCxnSpPr>
          <p:nvPr/>
        </p:nvCxnSpPr>
        <p:spPr>
          <a:xfrm>
            <a:off x="5813499" y="4634267"/>
            <a:ext cx="225864" cy="1084111"/>
          </a:xfrm>
          <a:prstGeom prst="bentConnector2">
            <a:avLst/>
          </a:prstGeom>
          <a:ln>
            <a:solidFill>
              <a:srgbClr val="FF79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98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  <p:bldP spid="14" grpId="0" animBg="1"/>
      <p:bldP spid="23" grpId="0"/>
      <p:bldP spid="31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DB552C-EE46-4397-91C3-95679B3465EF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B3F36-5EE8-44E5-B148-81082F767FE2}"/>
              </a:ext>
            </a:extLst>
          </p:cNvPr>
          <p:cNvSpPr txBox="1"/>
          <p:nvPr/>
        </p:nvSpPr>
        <p:spPr>
          <a:xfrm>
            <a:off x="159350" y="94320"/>
            <a:ext cx="1748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</a:t>
            </a:r>
            <a:endParaRPr lang="ko-KR" altLang="en-US" sz="1500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60B30-5406-4828-9E6A-E299613A540A}"/>
              </a:ext>
            </a:extLst>
          </p:cNvPr>
          <p:cNvSpPr txBox="1"/>
          <p:nvPr/>
        </p:nvSpPr>
        <p:spPr>
          <a:xfrm>
            <a:off x="815358" y="764704"/>
            <a:ext cx="7247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java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javascript  html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등 각기 다른 언어로 데이터를 전달하는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과정에서 꽤 시간을 소요했다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43847-B870-442B-B395-EA9BBA36EFE2}"/>
              </a:ext>
            </a:extLst>
          </p:cNvPr>
          <p:cNvSpPr txBox="1"/>
          <p:nvPr/>
        </p:nvSpPr>
        <p:spPr>
          <a:xfrm>
            <a:off x="815358" y="1270900"/>
            <a:ext cx="5443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entity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mapping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관계형 데이터 베이스 작성이 간단해졌다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  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9BB96-2CBF-4451-B120-3B62AB086419}"/>
              </a:ext>
            </a:extLst>
          </p:cNvPr>
          <p:cNvSpPr txBox="1"/>
          <p:nvPr/>
        </p:nvSpPr>
        <p:spPr>
          <a:xfrm>
            <a:off x="815358" y="1777096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api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사용하는 법을 익혔다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FC0C8-38DD-4B7B-8B4D-5D3BDFC9DB29}"/>
              </a:ext>
            </a:extLst>
          </p:cNvPr>
          <p:cNvSpPr txBox="1"/>
          <p:nvPr/>
        </p:nvSpPr>
        <p:spPr>
          <a:xfrm>
            <a:off x="815358" y="2283292"/>
            <a:ext cx="5256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javascript,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지식이 없으면 세부적인 웹 페이지 구현이 힘들다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80393-5A73-426C-9EDF-928A66254344}"/>
              </a:ext>
            </a:extLst>
          </p:cNvPr>
          <p:cNvSpPr txBox="1"/>
          <p:nvPr/>
        </p:nvSpPr>
        <p:spPr>
          <a:xfrm>
            <a:off x="908780" y="2916393"/>
            <a:ext cx="774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지훈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상용되는 수준의 프로젝트를 만들기 위해서는 수업에서 배운것 외 기능이 일정 부분 필요하였는데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인터넷으로 검색해서 해당 기능들을  추가하기에는 해당 부분에 대한 이해도가 부족하여 어려움을 겪었습니다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9206C-727A-431A-B49A-9028F55F56A6}"/>
              </a:ext>
            </a:extLst>
          </p:cNvPr>
          <p:cNvSpPr txBox="1"/>
          <p:nvPr/>
        </p:nvSpPr>
        <p:spPr>
          <a:xfrm>
            <a:off x="908779" y="3598340"/>
            <a:ext cx="8108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태호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프로젝트를 참여함 으로서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어노테이션의 활용으로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확장성등의 편리함을 실감할 수있었고</a:t>
            </a:r>
            <a:b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완벽하진 않지만 수업시간에 배운 것을 활용하여 구현해보고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어려운점은 조원들에게 도움을 받으면서 난제들을 </a:t>
            </a:r>
            <a:b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공유하고 배울 수 있었던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좋은 시간이였습니다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3D5A6-21A3-44EC-8798-0393045B02CF}"/>
              </a:ext>
            </a:extLst>
          </p:cNvPr>
          <p:cNvSpPr txBox="1"/>
          <p:nvPr/>
        </p:nvSpPr>
        <p:spPr>
          <a:xfrm>
            <a:off x="908779" y="4612053"/>
            <a:ext cx="82625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우현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교육 수료하면서 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제가 만들고 싶었던 것들을 많이 구현할 수 있었던 수업</a:t>
            </a:r>
            <a:endParaRPr lang="en-US" altLang="ko-KR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아직 미흡한 기능이 많지만 추후 보완해보고 싶다는 생각이 들었고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앞으로도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JAVA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공부를 더 해서 구현하고</a:t>
            </a:r>
            <a:endParaRPr lang="en-US" altLang="ko-KR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싶은 것들을 능숙하게 구현하는 멋진 개발자가 되고 싶다는 생각을 했습니다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끝내면서 아쉽고 속이 후련</a:t>
            </a:r>
            <a:endParaRPr lang="en-US" altLang="ko-KR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했던 프로젝트였습니다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0C107-305D-4A65-B2EF-3BC47914D10B}"/>
              </a:ext>
            </a:extLst>
          </p:cNvPr>
          <p:cNvSpPr txBox="1"/>
          <p:nvPr/>
        </p:nvSpPr>
        <p:spPr>
          <a:xfrm>
            <a:off x="919761" y="5565841"/>
            <a:ext cx="82109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정진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이클립스에서 벗어나 스프링을 사용할 수 있어서 좋았습니다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페이지에 표시되는 데이터들은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js, jquery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endParaRPr lang="en-US" altLang="ko-KR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능숙하게 사용하지 않으면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java -&gt; js, js -&gt; java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데이터 이동이 힘들었습니다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각종 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사용해 볼</a:t>
            </a:r>
            <a:endParaRPr lang="en-US" altLang="ko-KR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 있어서 많이 배웠습니다</a:t>
            </a:r>
            <a:r>
              <a:rPr lang="en-US" altLang="ko-KR" sz="14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 </a:t>
            </a:r>
            <a:endParaRPr lang="ko-KR" altLang="en-US" sz="140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ADFCAE-BD64-4396-A5DD-39DFE73BDE24}"/>
              </a:ext>
            </a:extLst>
          </p:cNvPr>
          <p:cNvCxnSpPr/>
          <p:nvPr/>
        </p:nvCxnSpPr>
        <p:spPr>
          <a:xfrm>
            <a:off x="919761" y="3501008"/>
            <a:ext cx="806425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335D16-7DB8-4D3A-A8D0-B8321A975021}"/>
              </a:ext>
            </a:extLst>
          </p:cNvPr>
          <p:cNvCxnSpPr/>
          <p:nvPr/>
        </p:nvCxnSpPr>
        <p:spPr>
          <a:xfrm>
            <a:off x="899592" y="4337004"/>
            <a:ext cx="806425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77AB6-D7F7-470D-BD61-1D08E4D77CB3}"/>
              </a:ext>
            </a:extLst>
          </p:cNvPr>
          <p:cNvCxnSpPr/>
          <p:nvPr/>
        </p:nvCxnSpPr>
        <p:spPr>
          <a:xfrm>
            <a:off x="930807" y="5565841"/>
            <a:ext cx="806425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DB6E64-D0D8-4FF1-8E54-216EFDD47231}"/>
              </a:ext>
            </a:extLst>
          </p:cNvPr>
          <p:cNvCxnSpPr/>
          <p:nvPr/>
        </p:nvCxnSpPr>
        <p:spPr>
          <a:xfrm>
            <a:off x="952838" y="6453336"/>
            <a:ext cx="806425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606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E497FA-F5EE-4955-BB25-35C71890209D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8D7AA-C441-463F-8BED-056DFA52BDC4}"/>
              </a:ext>
            </a:extLst>
          </p:cNvPr>
          <p:cNvSpPr txBox="1"/>
          <p:nvPr/>
        </p:nvSpPr>
        <p:spPr>
          <a:xfrm>
            <a:off x="159350" y="94320"/>
            <a:ext cx="1748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1500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500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3035E-69BB-4C08-B239-01B21CB357AA}"/>
              </a:ext>
            </a:extLst>
          </p:cNvPr>
          <p:cNvSpPr txBox="1"/>
          <p:nvPr/>
        </p:nvSpPr>
        <p:spPr>
          <a:xfrm>
            <a:off x="3131840" y="3140968"/>
            <a:ext cx="4320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solidFill>
                  <a:srgbClr val="FF79C6"/>
                </a:solidFill>
                <a:effectLst>
                  <a:reflection blurRad="6350" stA="60000" endA="900" endPos="58000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4500">
                <a:solidFill>
                  <a:srgbClr val="FF79C6"/>
                </a:solidFill>
                <a:effectLst>
                  <a:reflection blurRad="6350" stA="60000" endA="900" endPos="58000" dir="5400000" sy="-100000" algn="bl" rotWithShape="0"/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4500" dirty="0">
              <a:solidFill>
                <a:srgbClr val="FF79C6"/>
              </a:solidFill>
              <a:effectLst>
                <a:reflection blurRad="6350" stA="60000" endA="900" endPos="58000" dir="5400000" sy="-100000" algn="bl" rotWithShape="0"/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43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5B917F-2E09-4C3C-8488-DE350AFB2EFF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993CC-A565-49A0-BF29-5B2268759A74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설계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73393-D6DF-41BC-934F-B64D881C8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9" t="9471" r="5590" b="1967"/>
          <a:stretch/>
        </p:blipFill>
        <p:spPr>
          <a:xfrm>
            <a:off x="1475656" y="980728"/>
            <a:ext cx="5976664" cy="5110478"/>
          </a:xfrm>
          <a:prstGeom prst="rect">
            <a:avLst/>
          </a:prstGeom>
          <a:ln>
            <a:solidFill>
              <a:srgbClr val="FF5555"/>
            </a:solidFill>
          </a:ln>
        </p:spPr>
      </p:pic>
    </p:spTree>
    <p:extLst>
      <p:ext uri="{BB962C8B-B14F-4D97-AF65-F5344CB8AC3E}">
        <p14:creationId xmlns:p14="http://schemas.microsoft.com/office/powerpoint/2010/main" val="4983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8C0AE2-1124-476B-A4DE-1F45EA1B9FB3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25C04-49A6-4B78-87D1-C1B63DC6C187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설계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MemberEntity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AADCEC-C1ED-490D-9CC9-46BB8B69E487}"/>
              </a:ext>
            </a:extLst>
          </p:cNvPr>
          <p:cNvGrpSpPr/>
          <p:nvPr/>
        </p:nvGrpSpPr>
        <p:grpSpPr>
          <a:xfrm>
            <a:off x="159350" y="2759837"/>
            <a:ext cx="1718291" cy="738664"/>
            <a:chOff x="159350" y="1331476"/>
            <a:chExt cx="1718291" cy="7386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B5E777-02F9-433A-9C38-7B7E1954A4E6}"/>
                </a:ext>
              </a:extLst>
            </p:cNvPr>
            <p:cNvSpPr txBox="1"/>
            <p:nvPr/>
          </p:nvSpPr>
          <p:spPr>
            <a:xfrm>
              <a:off x="159350" y="1700808"/>
              <a:ext cx="171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MemberEntity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E5FB1-F0F3-4EA5-A0B0-9BFE4903963B}"/>
                </a:ext>
              </a:extLst>
            </p:cNvPr>
            <p:cNvSpPr txBox="1"/>
            <p:nvPr/>
          </p:nvSpPr>
          <p:spPr>
            <a:xfrm>
              <a:off x="159350" y="1331476"/>
              <a:ext cx="1680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@OneToMany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B9EE9D-0BAB-49E8-92FA-43FBA8C07E0D}"/>
              </a:ext>
            </a:extLst>
          </p:cNvPr>
          <p:cNvGrpSpPr/>
          <p:nvPr/>
        </p:nvGrpSpPr>
        <p:grpSpPr>
          <a:xfrm>
            <a:off x="3430680" y="1377681"/>
            <a:ext cx="2123851" cy="738664"/>
            <a:chOff x="159350" y="1331476"/>
            <a:chExt cx="2123851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AFAF69-2EA5-4536-9AB8-DD3CA2157FCD}"/>
                </a:ext>
              </a:extLst>
            </p:cNvPr>
            <p:cNvSpPr txBox="1"/>
            <p:nvPr/>
          </p:nvSpPr>
          <p:spPr>
            <a:xfrm>
              <a:off x="159350" y="1700808"/>
              <a:ext cx="2123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List&lt;RoomEntity&gt;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40679F-5CB9-4126-9CC6-EDAF23EA4ED5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B9DB13-6F7E-4F2E-A3B0-F1B4033EDA4C}"/>
              </a:ext>
            </a:extLst>
          </p:cNvPr>
          <p:cNvGrpSpPr/>
          <p:nvPr/>
        </p:nvGrpSpPr>
        <p:grpSpPr>
          <a:xfrm>
            <a:off x="3430680" y="2253425"/>
            <a:ext cx="2013243" cy="738664"/>
            <a:chOff x="159350" y="1331476"/>
            <a:chExt cx="2013243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BC7B8-000B-4FA5-B85A-48E4A85B557F}"/>
                </a:ext>
              </a:extLst>
            </p:cNvPr>
            <p:cNvSpPr txBox="1"/>
            <p:nvPr/>
          </p:nvSpPr>
          <p:spPr>
            <a:xfrm>
              <a:off x="159350" y="1700808"/>
              <a:ext cx="2013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List&lt;NoteEntity&gt;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3C775A-9A7C-4512-8FEA-65DA37309172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150F8D-3328-40F7-89C5-DF6428FDA69F}"/>
              </a:ext>
            </a:extLst>
          </p:cNvPr>
          <p:cNvGrpSpPr/>
          <p:nvPr/>
        </p:nvGrpSpPr>
        <p:grpSpPr>
          <a:xfrm>
            <a:off x="3430680" y="3129169"/>
            <a:ext cx="2091791" cy="738664"/>
            <a:chOff x="159350" y="1331476"/>
            <a:chExt cx="2091791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6B5275-3963-4F26-86C4-D95EF5AAB27B}"/>
                </a:ext>
              </a:extLst>
            </p:cNvPr>
            <p:cNvSpPr txBox="1"/>
            <p:nvPr/>
          </p:nvSpPr>
          <p:spPr>
            <a:xfrm>
              <a:off x="159350" y="1700808"/>
              <a:ext cx="2091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List&lt;ReplyEntity&gt;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0FFA0-3E50-47E3-852E-13F2509A354E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6657FD-0C1B-456B-99C1-325CDE13C888}"/>
              </a:ext>
            </a:extLst>
          </p:cNvPr>
          <p:cNvGrpSpPr/>
          <p:nvPr/>
        </p:nvGrpSpPr>
        <p:grpSpPr>
          <a:xfrm>
            <a:off x="3430680" y="4004913"/>
            <a:ext cx="2274533" cy="738664"/>
            <a:chOff x="159350" y="1331476"/>
            <a:chExt cx="2274533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8188C6-43DD-4E71-8EF8-C8029AB3F518}"/>
                </a:ext>
              </a:extLst>
            </p:cNvPr>
            <p:cNvSpPr txBox="1"/>
            <p:nvPr/>
          </p:nvSpPr>
          <p:spPr>
            <a:xfrm>
              <a:off x="159350" y="1700808"/>
              <a:ext cx="2274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List&lt;HistoryEntity&gt;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695547-C030-4866-8B1E-BBB7A67AD4FC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0AAC1-8FE8-476F-A2DC-02EBC7C66EAB}"/>
              </a:ext>
            </a:extLst>
          </p:cNvPr>
          <p:cNvGrpSpPr/>
          <p:nvPr/>
        </p:nvGrpSpPr>
        <p:grpSpPr>
          <a:xfrm>
            <a:off x="3430680" y="4880655"/>
            <a:ext cx="2566280" cy="738664"/>
            <a:chOff x="159350" y="1331476"/>
            <a:chExt cx="2566280" cy="7386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1E4383-B41E-4741-A1B3-2F0C27092683}"/>
                </a:ext>
              </a:extLst>
            </p:cNvPr>
            <p:cNvSpPr txBox="1"/>
            <p:nvPr/>
          </p:nvSpPr>
          <p:spPr>
            <a:xfrm>
              <a:off x="159350" y="1700808"/>
              <a:ext cx="256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List&lt;RoomLikeEntity&gt;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35580C-64B6-429C-B336-021B89B6C3E9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E0CF00-518D-451F-A7BE-12B5C5EB5A94}"/>
              </a:ext>
            </a:extLst>
          </p:cNvPr>
          <p:cNvGrpSpPr/>
          <p:nvPr/>
        </p:nvGrpSpPr>
        <p:grpSpPr>
          <a:xfrm>
            <a:off x="6090026" y="1377681"/>
            <a:ext cx="1979581" cy="738664"/>
            <a:chOff x="159350" y="1331476"/>
            <a:chExt cx="1979581" cy="7386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DE9063-3E80-4817-BAFA-B89CE411DDBC}"/>
                </a:ext>
              </a:extLst>
            </p:cNvPr>
            <p:cNvSpPr txBox="1"/>
            <p:nvPr/>
          </p:nvSpPr>
          <p:spPr>
            <a:xfrm>
              <a:off x="159350" y="1700808"/>
              <a:ext cx="1979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List&lt;PostEntity&gt;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FFD9B9-AE01-4466-A425-CF5F09A34AA3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40A5A7-A331-4F79-96BC-CD559926D916}"/>
              </a:ext>
            </a:extLst>
          </p:cNvPr>
          <p:cNvGrpSpPr/>
          <p:nvPr/>
        </p:nvGrpSpPr>
        <p:grpSpPr>
          <a:xfrm>
            <a:off x="6090026" y="2218675"/>
            <a:ext cx="2575898" cy="738664"/>
            <a:chOff x="159350" y="1331476"/>
            <a:chExt cx="2575898" cy="7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752CFE-2244-4EB2-9229-8BB765D7B611}"/>
                </a:ext>
              </a:extLst>
            </p:cNvPr>
            <p:cNvSpPr txBox="1"/>
            <p:nvPr/>
          </p:nvSpPr>
          <p:spPr>
            <a:xfrm>
              <a:off x="159350" y="1700808"/>
              <a:ext cx="2575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List&lt;PostReplyEntity&gt;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78FA9-9B6D-4509-A514-3E51AA5DF1C3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08337B-2DCB-4DA5-84F7-DC4DD3235B2F}"/>
              </a:ext>
            </a:extLst>
          </p:cNvPr>
          <p:cNvGrpSpPr/>
          <p:nvPr/>
        </p:nvGrpSpPr>
        <p:grpSpPr>
          <a:xfrm>
            <a:off x="6090026" y="3059668"/>
            <a:ext cx="2480615" cy="738664"/>
            <a:chOff x="159350" y="1331476"/>
            <a:chExt cx="2480615" cy="738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0E3308-3637-49C9-A4BE-8761E57BE8BC}"/>
                </a:ext>
              </a:extLst>
            </p:cNvPr>
            <p:cNvSpPr txBox="1"/>
            <p:nvPr/>
          </p:nvSpPr>
          <p:spPr>
            <a:xfrm>
              <a:off x="159350" y="1700808"/>
              <a:ext cx="2480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List&lt;CategoryEntity&gt;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0EDDB1-5EF3-45AA-A958-4539C5AE3434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B681B7-A8D0-4233-86DB-323955923B65}"/>
              </a:ext>
            </a:extLst>
          </p:cNvPr>
          <p:cNvCxnSpPr>
            <a:cxnSpLocks/>
          </p:cNvCxnSpPr>
          <p:nvPr/>
        </p:nvCxnSpPr>
        <p:spPr>
          <a:xfrm>
            <a:off x="2051720" y="3136115"/>
            <a:ext cx="848159" cy="0"/>
          </a:xfrm>
          <a:prstGeom prst="straightConnector1">
            <a:avLst/>
          </a:prstGeom>
          <a:ln w="76200">
            <a:solidFill>
              <a:srgbClr val="FF79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6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8C0AE2-1124-476B-A4DE-1F45EA1B9FB3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25C04-49A6-4B78-87D1-C1B63DC6C187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설계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RoomEntity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AADCEC-C1ED-490D-9CC9-46BB8B69E487}"/>
              </a:ext>
            </a:extLst>
          </p:cNvPr>
          <p:cNvGrpSpPr/>
          <p:nvPr/>
        </p:nvGrpSpPr>
        <p:grpSpPr>
          <a:xfrm>
            <a:off x="159350" y="2759837"/>
            <a:ext cx="1680845" cy="738664"/>
            <a:chOff x="159350" y="1331476"/>
            <a:chExt cx="1680845" cy="7386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B5E777-02F9-433A-9C38-7B7E1954A4E6}"/>
                </a:ext>
              </a:extLst>
            </p:cNvPr>
            <p:cNvSpPr txBox="1"/>
            <p:nvPr/>
          </p:nvSpPr>
          <p:spPr>
            <a:xfrm>
              <a:off x="159350" y="1700808"/>
              <a:ext cx="1450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RoomEntity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E5FB1-F0F3-4EA5-A0B0-9BFE4903963B}"/>
                </a:ext>
              </a:extLst>
            </p:cNvPr>
            <p:cNvSpPr txBox="1"/>
            <p:nvPr/>
          </p:nvSpPr>
          <p:spPr>
            <a:xfrm>
              <a:off x="159350" y="1331476"/>
              <a:ext cx="1680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@OneToMany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B9EE9D-0BAB-49E8-92FA-43FBA8C07E0D}"/>
              </a:ext>
            </a:extLst>
          </p:cNvPr>
          <p:cNvGrpSpPr/>
          <p:nvPr/>
        </p:nvGrpSpPr>
        <p:grpSpPr>
          <a:xfrm>
            <a:off x="3430680" y="1173456"/>
            <a:ext cx="2594813" cy="738664"/>
            <a:chOff x="159350" y="1331476"/>
            <a:chExt cx="259481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AFAF69-2EA5-4536-9AB8-DD3CA2157FCD}"/>
                </a:ext>
              </a:extLst>
            </p:cNvPr>
            <p:cNvSpPr txBox="1"/>
            <p:nvPr/>
          </p:nvSpPr>
          <p:spPr>
            <a:xfrm>
              <a:off x="159350" y="1700808"/>
              <a:ext cx="2594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List&lt;TimeTableEntity&gt;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40679F-5CB9-4126-9CC6-EDAF23EA4ED5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B9DB13-6F7E-4F2E-A3B0-F1B4033EDA4C}"/>
              </a:ext>
            </a:extLst>
          </p:cNvPr>
          <p:cNvGrpSpPr/>
          <p:nvPr/>
        </p:nvGrpSpPr>
        <p:grpSpPr>
          <a:xfrm>
            <a:off x="3430680" y="2049200"/>
            <a:ext cx="2529410" cy="738664"/>
            <a:chOff x="159350" y="1331476"/>
            <a:chExt cx="2529410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BC7B8-000B-4FA5-B85A-48E4A85B557F}"/>
                </a:ext>
              </a:extLst>
            </p:cNvPr>
            <p:cNvSpPr txBox="1"/>
            <p:nvPr/>
          </p:nvSpPr>
          <p:spPr>
            <a:xfrm>
              <a:off x="159350" y="1700808"/>
              <a:ext cx="2529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List&lt;RoomImgEntity&gt;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3C775A-9A7C-4512-8FEA-65DA37309172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150F8D-3328-40F7-89C5-DF6428FDA69F}"/>
              </a:ext>
            </a:extLst>
          </p:cNvPr>
          <p:cNvGrpSpPr/>
          <p:nvPr/>
        </p:nvGrpSpPr>
        <p:grpSpPr>
          <a:xfrm>
            <a:off x="3430680" y="2924944"/>
            <a:ext cx="2013243" cy="738664"/>
            <a:chOff x="159350" y="1331476"/>
            <a:chExt cx="2013243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6B5275-3963-4F26-86C4-D95EF5AAB27B}"/>
                </a:ext>
              </a:extLst>
            </p:cNvPr>
            <p:cNvSpPr txBox="1"/>
            <p:nvPr/>
          </p:nvSpPr>
          <p:spPr>
            <a:xfrm>
              <a:off x="159350" y="1700808"/>
              <a:ext cx="2013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List&lt;NoteEntity&gt;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0FFA0-3E50-47E3-852E-13F2509A354E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6657FD-0C1B-456B-99C1-325CDE13C888}"/>
              </a:ext>
            </a:extLst>
          </p:cNvPr>
          <p:cNvGrpSpPr/>
          <p:nvPr/>
        </p:nvGrpSpPr>
        <p:grpSpPr>
          <a:xfrm>
            <a:off x="3430680" y="3800688"/>
            <a:ext cx="2091791" cy="738664"/>
            <a:chOff x="159350" y="1331476"/>
            <a:chExt cx="2091791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8188C6-43DD-4E71-8EF8-C8029AB3F518}"/>
                </a:ext>
              </a:extLst>
            </p:cNvPr>
            <p:cNvSpPr txBox="1"/>
            <p:nvPr/>
          </p:nvSpPr>
          <p:spPr>
            <a:xfrm>
              <a:off x="159350" y="1700808"/>
              <a:ext cx="2091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List&lt;ReplyEntity&gt;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695547-C030-4866-8B1E-BBB7A67AD4FC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10AAC1-8FE8-476F-A2DC-02EBC7C66EAB}"/>
              </a:ext>
            </a:extLst>
          </p:cNvPr>
          <p:cNvGrpSpPr/>
          <p:nvPr/>
        </p:nvGrpSpPr>
        <p:grpSpPr>
          <a:xfrm>
            <a:off x="3430680" y="4676430"/>
            <a:ext cx="2274533" cy="738664"/>
            <a:chOff x="159350" y="1331476"/>
            <a:chExt cx="2274533" cy="7386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1E4383-B41E-4741-A1B3-2F0C27092683}"/>
                </a:ext>
              </a:extLst>
            </p:cNvPr>
            <p:cNvSpPr txBox="1"/>
            <p:nvPr/>
          </p:nvSpPr>
          <p:spPr>
            <a:xfrm>
              <a:off x="159350" y="1700808"/>
              <a:ext cx="2274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List&lt;HistoryEntity&gt;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35580C-64B6-429C-B336-021B89B6C3E9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B681B7-A8D0-4233-86DB-323955923B65}"/>
              </a:ext>
            </a:extLst>
          </p:cNvPr>
          <p:cNvCxnSpPr>
            <a:cxnSpLocks/>
          </p:cNvCxnSpPr>
          <p:nvPr/>
        </p:nvCxnSpPr>
        <p:spPr>
          <a:xfrm>
            <a:off x="2051720" y="3136115"/>
            <a:ext cx="848159" cy="0"/>
          </a:xfrm>
          <a:prstGeom prst="straightConnector1">
            <a:avLst/>
          </a:prstGeom>
          <a:ln w="76200">
            <a:solidFill>
              <a:srgbClr val="FF79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C70F5CF-1F6E-42B2-85E7-25A6C3DA1BF2}"/>
              </a:ext>
            </a:extLst>
          </p:cNvPr>
          <p:cNvGrpSpPr/>
          <p:nvPr/>
        </p:nvGrpSpPr>
        <p:grpSpPr>
          <a:xfrm>
            <a:off x="3430680" y="5552176"/>
            <a:ext cx="2566280" cy="738664"/>
            <a:chOff x="159350" y="1331476"/>
            <a:chExt cx="2566280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A9EBCD-A475-4BFB-BA9C-5C2B4EDB38DC}"/>
                </a:ext>
              </a:extLst>
            </p:cNvPr>
            <p:cNvSpPr txBox="1"/>
            <p:nvPr/>
          </p:nvSpPr>
          <p:spPr>
            <a:xfrm>
              <a:off x="159350" y="1700808"/>
              <a:ext cx="2566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8BDFF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List&lt;RoomLikeEntity&gt;</a:t>
              </a:r>
              <a:endPara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B23EB2-E5FF-4210-A954-8B56E1A7AF3F}"/>
                </a:ext>
              </a:extLst>
            </p:cNvPr>
            <p:cNvSpPr txBox="1"/>
            <p:nvPr/>
          </p:nvSpPr>
          <p:spPr>
            <a:xfrm>
              <a:off x="159350" y="1331476"/>
              <a:ext cx="166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0FA7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@ManyToOne</a:t>
              </a:r>
              <a:endParaRPr lang="ko-KR" altLang="en-US">
                <a:solidFill>
                  <a:srgbClr val="50FA7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62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1CD1E6-93C1-4D88-AB11-5C8214F41DC5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5943E-4AA7-4150-B7B3-43B4B6A4214F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화면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74B66F-0565-4063-A2D6-E1B2FC2D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0" y="1988840"/>
            <a:ext cx="4144313" cy="894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F14F3-DE2F-434C-AEC1-2102ADEF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0" y="920211"/>
            <a:ext cx="4138232" cy="8989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C178C4-A714-4C99-BFB3-A31B279E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50" y="3047171"/>
            <a:ext cx="4138232" cy="18064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48B51E-0506-4A77-A214-066134066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79" y="4938452"/>
            <a:ext cx="4157303" cy="154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10636A-60ED-4501-85B7-89DE7E8DD8C9}"/>
              </a:ext>
            </a:extLst>
          </p:cNvPr>
          <p:cNvSpPr txBox="1"/>
          <p:nvPr/>
        </p:nvSpPr>
        <p:spPr>
          <a:xfrm>
            <a:off x="4788024" y="125800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분류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EF657-1735-40E9-AA4A-29A6DAA68311}"/>
              </a:ext>
            </a:extLst>
          </p:cNvPr>
          <p:cNvSpPr txBox="1"/>
          <p:nvPr/>
        </p:nvSpPr>
        <p:spPr>
          <a:xfrm>
            <a:off x="4788024" y="312633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강의 출력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C7E0F-B59E-4C88-B767-4187B33300FF}"/>
              </a:ext>
            </a:extLst>
          </p:cNvPr>
          <p:cNvSpPr txBox="1"/>
          <p:nvPr/>
        </p:nvSpPr>
        <p:spPr>
          <a:xfrm>
            <a:off x="4788024" y="49635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개설된 리뷰 출력</a:t>
            </a:r>
          </a:p>
        </p:txBody>
      </p:sp>
    </p:spTree>
    <p:extLst>
      <p:ext uri="{BB962C8B-B14F-4D97-AF65-F5344CB8AC3E}">
        <p14:creationId xmlns:p14="http://schemas.microsoft.com/office/powerpoint/2010/main" val="64029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487E1B-1ED4-420C-86CA-52D99265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374375" cy="52067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D59024-FD0A-411F-945C-51CBF8B992E6}"/>
              </a:ext>
            </a:extLst>
          </p:cNvPr>
          <p:cNvSpPr/>
          <p:nvPr/>
        </p:nvSpPr>
        <p:spPr>
          <a:xfrm>
            <a:off x="0" y="0"/>
            <a:ext cx="9144000" cy="557972"/>
          </a:xfrm>
          <a:prstGeom prst="rect">
            <a:avLst/>
          </a:prstGeom>
          <a:solidFill>
            <a:srgbClr val="44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F8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C42F6-FC7C-4837-8139-C4F60D4F4D38}"/>
              </a:ext>
            </a:extLst>
          </p:cNvPr>
          <p:cNvSpPr txBox="1"/>
          <p:nvPr/>
        </p:nvSpPr>
        <p:spPr>
          <a:xfrm>
            <a:off x="159350" y="94320"/>
            <a:ext cx="326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 </a:t>
            </a:r>
            <a:r>
              <a:rPr lang="en-US" altLang="ko-KR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>
                <a:solidFill>
                  <a:srgbClr val="8BDFF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모달</a:t>
            </a:r>
            <a:endParaRPr lang="ko-KR" altLang="en-US" dirty="0">
              <a:solidFill>
                <a:srgbClr val="8BDFF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2D0E-6AEC-42A3-82BD-A528FD2E1743}"/>
              </a:ext>
            </a:extLst>
          </p:cNvPr>
          <p:cNvSpPr txBox="1"/>
          <p:nvPr/>
        </p:nvSpPr>
        <p:spPr>
          <a:xfrm>
            <a:off x="4139952" y="1196752"/>
            <a:ext cx="38164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OAuth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회원 가입 및 로그인</a:t>
            </a:r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solidFill>
                <a:srgbClr val="FF79C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 </a:t>
            </a:r>
            <a:r>
              <a:rPr lang="en-US" altLang="ko-KR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 </a:t>
            </a:r>
            <a:r>
              <a:rPr lang="ko-KR" altLang="en-US">
                <a:solidFill>
                  <a:srgbClr val="FF79C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 로그인</a:t>
            </a:r>
          </a:p>
        </p:txBody>
      </p:sp>
    </p:spTree>
    <p:extLst>
      <p:ext uri="{BB962C8B-B14F-4D97-AF65-F5344CB8AC3E}">
        <p14:creationId xmlns:p14="http://schemas.microsoft.com/office/powerpoint/2010/main" val="4491499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ptx" id="{E1510E0B-36AD-44DB-9357-E1C0EF9C072D}" vid="{18EAAD2D-6009-4ED3-B211-7EE9A06076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1346</TotalTime>
  <Words>1382</Words>
  <Application>Microsoft Office PowerPoint</Application>
  <PresentationFormat>화면 슬라이드 쇼(4:3)</PresentationFormat>
  <Paragraphs>258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Courier New</vt:lpstr>
      <vt:lpstr>Wingdings</vt:lpstr>
      <vt:lpstr>나눔스퀘어_ac Bold</vt:lpstr>
      <vt:lpstr>Arial</vt:lpstr>
      <vt:lpstr>Fira Code</vt:lpstr>
      <vt:lpstr>blank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김정진</dc:creator>
  <cp:lastModifiedBy>김정진</cp:lastModifiedBy>
  <cp:revision>7</cp:revision>
  <dcterms:created xsi:type="dcterms:W3CDTF">2022-02-21T00:33:44Z</dcterms:created>
  <dcterms:modified xsi:type="dcterms:W3CDTF">2022-02-22T07:14:52Z</dcterms:modified>
</cp:coreProperties>
</file>